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84" r:id="rId3"/>
    <p:sldId id="279" r:id="rId4"/>
    <p:sldId id="286" r:id="rId5"/>
    <p:sldId id="287" r:id="rId6"/>
    <p:sldId id="280" r:id="rId7"/>
    <p:sldId id="288" r:id="rId8"/>
    <p:sldId id="289" r:id="rId9"/>
    <p:sldId id="290" r:id="rId10"/>
    <p:sldId id="281" r:id="rId11"/>
    <p:sldId id="291" r:id="rId12"/>
    <p:sldId id="292" r:id="rId13"/>
    <p:sldId id="293" r:id="rId14"/>
    <p:sldId id="294" r:id="rId15"/>
    <p:sldId id="295" r:id="rId16"/>
    <p:sldId id="296" r:id="rId17"/>
    <p:sldId id="303" r:id="rId18"/>
    <p:sldId id="304" r:id="rId19"/>
    <p:sldId id="305" r:id="rId20"/>
    <p:sldId id="306" r:id="rId21"/>
    <p:sldId id="307" r:id="rId22"/>
    <p:sldId id="308" r:id="rId23"/>
    <p:sldId id="309" r:id="rId24"/>
    <p:sldId id="310" r:id="rId25"/>
    <p:sldId id="311" r:id="rId26"/>
    <p:sldId id="312" r:id="rId27"/>
    <p:sldId id="313" r:id="rId28"/>
    <p:sldId id="314" r:id="rId29"/>
    <p:sldId id="315" r:id="rId30"/>
    <p:sldId id="316" r:id="rId31"/>
    <p:sldId id="317" r:id="rId32"/>
    <p:sldId id="277" r:id="rId33"/>
    <p:sldId id="297" r:id="rId34"/>
    <p:sldId id="278" r:id="rId35"/>
    <p:sldId id="298" r:id="rId36"/>
    <p:sldId id="299" r:id="rId37"/>
    <p:sldId id="271" r:id="rId38"/>
    <p:sldId id="300" r:id="rId39"/>
    <p:sldId id="301" r:id="rId40"/>
    <p:sldId id="302" r:id="rId41"/>
    <p:sldId id="318" r:id="rId42"/>
    <p:sldId id="320" r:id="rId43"/>
    <p:sldId id="321" r:id="rId44"/>
    <p:sldId id="267" r:id="rId45"/>
    <p:sldId id="274" r:id="rId46"/>
    <p:sldId id="275" r:id="rId47"/>
    <p:sldId id="276" r:id="rId48"/>
    <p:sldId id="285" r:id="rId4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44"/>
    <p:restoredTop sz="94674"/>
  </p:normalViewPr>
  <p:slideViewPr>
    <p:cSldViewPr>
      <p:cViewPr>
        <p:scale>
          <a:sx n="110" d="100"/>
          <a:sy n="110" d="100"/>
        </p:scale>
        <p:origin x="1072" y="5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958EF-E168-DC43-AA15-F58F4FA5A866}" type="datetimeFigureOut">
              <a:rPr lang="it-IT" smtClean="0"/>
              <a:t>01/02/22</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567666-350D-324E-897D-26A789EEB7F9}" type="slidenum">
              <a:rPr lang="it-IT" smtClean="0"/>
              <a:t>‹N›</a:t>
            </a:fld>
            <a:endParaRPr lang="it-IT"/>
          </a:p>
        </p:txBody>
      </p:sp>
    </p:spTree>
    <p:extLst>
      <p:ext uri="{BB962C8B-B14F-4D97-AF65-F5344CB8AC3E}">
        <p14:creationId xmlns:p14="http://schemas.microsoft.com/office/powerpoint/2010/main" val="1523195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3567666-350D-324E-897D-26A789EEB7F9}" type="slidenum">
              <a:rPr lang="it-IT" smtClean="0"/>
              <a:t>42</a:t>
            </a:fld>
            <a:endParaRPr lang="it-IT"/>
          </a:p>
        </p:txBody>
      </p:sp>
    </p:spTree>
    <p:extLst>
      <p:ext uri="{BB962C8B-B14F-4D97-AF65-F5344CB8AC3E}">
        <p14:creationId xmlns:p14="http://schemas.microsoft.com/office/powerpoint/2010/main" val="1449347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3567666-350D-324E-897D-26A789EEB7F9}" type="slidenum">
              <a:rPr lang="it-IT" smtClean="0"/>
              <a:t>43</a:t>
            </a:fld>
            <a:endParaRPr lang="it-IT"/>
          </a:p>
        </p:txBody>
      </p:sp>
    </p:spTree>
    <p:extLst>
      <p:ext uri="{BB962C8B-B14F-4D97-AF65-F5344CB8AC3E}">
        <p14:creationId xmlns:p14="http://schemas.microsoft.com/office/powerpoint/2010/main" val="2148859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66EA53E9-A212-4D8F-AB1C-BF5EE31EDB12}" type="datetimeFigureOut">
              <a:rPr lang="it-IT" smtClean="0"/>
              <a:pPr/>
              <a:t>01/02/22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D10BD88-A9BF-489E-A50D-B27D15E0C567}"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6EA53E9-A212-4D8F-AB1C-BF5EE31EDB12}" type="datetimeFigureOut">
              <a:rPr lang="it-IT" smtClean="0"/>
              <a:pPr/>
              <a:t>01/02/22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D10BD88-A9BF-489E-A50D-B27D15E0C567}"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6EA53E9-A212-4D8F-AB1C-BF5EE31EDB12}" type="datetimeFigureOut">
              <a:rPr lang="it-IT" smtClean="0"/>
              <a:pPr/>
              <a:t>01/02/22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D10BD88-A9BF-489E-A50D-B27D15E0C567}"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6EA53E9-A212-4D8F-AB1C-BF5EE31EDB12}" type="datetimeFigureOut">
              <a:rPr lang="it-IT" smtClean="0"/>
              <a:pPr/>
              <a:t>01/02/22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D10BD88-A9BF-489E-A50D-B27D15E0C567}"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66EA53E9-A212-4D8F-AB1C-BF5EE31EDB12}" type="datetimeFigureOut">
              <a:rPr lang="it-IT" smtClean="0"/>
              <a:pPr/>
              <a:t>01/02/22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D10BD88-A9BF-489E-A50D-B27D15E0C567}"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66EA53E9-A212-4D8F-AB1C-BF5EE31EDB12}" type="datetimeFigureOut">
              <a:rPr lang="it-IT" smtClean="0"/>
              <a:pPr/>
              <a:t>01/02/22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D10BD88-A9BF-489E-A50D-B27D15E0C567}"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66EA53E9-A212-4D8F-AB1C-BF5EE31EDB12}" type="datetimeFigureOut">
              <a:rPr lang="it-IT" smtClean="0"/>
              <a:pPr/>
              <a:t>01/02/22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D10BD88-A9BF-489E-A50D-B27D15E0C567}"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66EA53E9-A212-4D8F-AB1C-BF5EE31EDB12}" type="datetimeFigureOut">
              <a:rPr lang="it-IT" smtClean="0"/>
              <a:pPr/>
              <a:t>01/02/22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D10BD88-A9BF-489E-A50D-B27D15E0C567}"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6EA53E9-A212-4D8F-AB1C-BF5EE31EDB12}" type="datetimeFigureOut">
              <a:rPr lang="it-IT" smtClean="0"/>
              <a:pPr/>
              <a:t>01/02/22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D10BD88-A9BF-489E-A50D-B27D15E0C567}"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66EA53E9-A212-4D8F-AB1C-BF5EE31EDB12}" type="datetimeFigureOut">
              <a:rPr lang="it-IT" smtClean="0"/>
              <a:pPr/>
              <a:t>01/02/22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D10BD88-A9BF-489E-A50D-B27D15E0C567}"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66EA53E9-A212-4D8F-AB1C-BF5EE31EDB12}" type="datetimeFigureOut">
              <a:rPr lang="it-IT" smtClean="0"/>
              <a:pPr/>
              <a:t>01/02/22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D10BD88-A9BF-489E-A50D-B27D15E0C567}"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32000"/>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EA53E9-A212-4D8F-AB1C-BF5EE31EDB12}" type="datetimeFigureOut">
              <a:rPr lang="it-IT" smtClean="0"/>
              <a:pPr/>
              <a:t>01/02/22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10BD88-A9BF-489E-A50D-B27D15E0C567}"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14348" y="2786058"/>
            <a:ext cx="7772400" cy="1785950"/>
          </a:xfrm>
        </p:spPr>
        <p:txBody>
          <a:bodyPr>
            <a:noAutofit/>
          </a:bodyPr>
          <a:lstStyle/>
          <a:p>
            <a:r>
              <a:rPr lang="it-IT" sz="4800" b="1" dirty="0">
                <a:solidFill>
                  <a:srgbClr val="004D7E"/>
                </a:solidFill>
                <a:latin typeface="Segoe UI Symbol" panose="020B0502040204020203" pitchFamily="34" charset="0"/>
                <a:ea typeface="Segoe UI Symbol" panose="020B0502040204020203" pitchFamily="34" charset="0"/>
              </a:rPr>
              <a:t>Presentazione delle Sintesi </a:t>
            </a:r>
            <a:br>
              <a:rPr lang="it-IT" sz="4800" b="1" dirty="0">
                <a:solidFill>
                  <a:srgbClr val="004D7E"/>
                </a:solidFill>
                <a:latin typeface="Segoe UI Symbol" panose="020B0502040204020203" pitchFamily="34" charset="0"/>
                <a:ea typeface="Segoe UI Symbol" panose="020B0502040204020203" pitchFamily="34" charset="0"/>
              </a:rPr>
            </a:br>
            <a:r>
              <a:rPr lang="it-IT" sz="4800" b="1" dirty="0">
                <a:solidFill>
                  <a:srgbClr val="004D7E"/>
                </a:solidFill>
                <a:latin typeface="Segoe UI Symbol" panose="020B0502040204020203" pitchFamily="34" charset="0"/>
                <a:ea typeface="Segoe UI Symbol" panose="020B0502040204020203" pitchFamily="34" charset="0"/>
              </a:rPr>
              <a:t>dei gruppi sinodali</a:t>
            </a:r>
          </a:p>
        </p:txBody>
      </p:sp>
      <p:sp>
        <p:nvSpPr>
          <p:cNvPr id="3" name="Sottotitolo 2"/>
          <p:cNvSpPr>
            <a:spLocks noGrp="1"/>
          </p:cNvSpPr>
          <p:nvPr>
            <p:ph type="subTitle" idx="1"/>
          </p:nvPr>
        </p:nvSpPr>
        <p:spPr>
          <a:xfrm>
            <a:off x="3214678" y="5286388"/>
            <a:ext cx="5343540" cy="995354"/>
          </a:xfrm>
        </p:spPr>
        <p:txBody>
          <a:bodyPr/>
          <a:lstStyle/>
          <a:p>
            <a:r>
              <a:rPr lang="it-IT" dirty="0">
                <a:latin typeface="Segoe UI Symbol" panose="020B0502040204020203" pitchFamily="34" charset="0"/>
                <a:ea typeface="Segoe UI Symbol" panose="020B0502040204020203" pitchFamily="34" charset="0"/>
              </a:rPr>
              <a:t>Venerdì - 28 gennaio 2022</a:t>
            </a:r>
          </a:p>
        </p:txBody>
      </p:sp>
      <p:sp>
        <p:nvSpPr>
          <p:cNvPr id="4" name="Sottotitolo 2"/>
          <p:cNvSpPr txBox="1">
            <a:spLocks/>
          </p:cNvSpPr>
          <p:nvPr/>
        </p:nvSpPr>
        <p:spPr>
          <a:xfrm>
            <a:off x="3211214" y="1196752"/>
            <a:ext cx="5748100" cy="57606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400" b="0" i="0" u="none" strike="noStrike" kern="1200" cap="none" spc="0" normalizeH="0" baseline="0" noProof="0" dirty="0">
                <a:ln>
                  <a:noFill/>
                </a:ln>
                <a:solidFill>
                  <a:schemeClr val="tx1">
                    <a:tint val="75000"/>
                  </a:schemeClr>
                </a:solidFill>
                <a:effectLst/>
                <a:uLnTx/>
                <a:uFillTx/>
                <a:latin typeface="Futura Medium" panose="020B0602020204020303" pitchFamily="34" charset="-79"/>
                <a:cs typeface="Futura Medium" panose="020B0602020204020303" pitchFamily="34" charset="-79"/>
              </a:rPr>
              <a:t>Arcidiocesi di Brindisi - Ostuni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403648" y="2420888"/>
            <a:ext cx="7149480" cy="3705275"/>
          </a:xfrm>
        </p:spPr>
        <p:txBody>
          <a:bodyPr>
            <a:normAutofit fontScale="85000" lnSpcReduction="10000"/>
          </a:bodyPr>
          <a:lstStyle/>
          <a:p>
            <a:pPr marL="0" indent="0" algn="just">
              <a:buClr>
                <a:srgbClr val="004D7E"/>
              </a:buClr>
              <a:buNone/>
            </a:pPr>
            <a:r>
              <a:rPr lang="it-IT" dirty="0">
                <a:latin typeface="Segoe UI Historic" panose="020B0502040204020203" pitchFamily="34" charset="0"/>
                <a:ea typeface="Segoe UI Historic" panose="020B0502040204020203" pitchFamily="34" charset="0"/>
                <a:cs typeface="Segoe UI Historic" panose="020B0502040204020203" pitchFamily="34" charset="0"/>
              </a:rPr>
              <a:t>In generale è emersa l’urgenza di </a:t>
            </a:r>
            <a:r>
              <a:rPr lang="it-IT" b="1" dirty="0">
                <a:solidFill>
                  <a:srgbClr val="004D7E"/>
                </a:solidFill>
                <a:latin typeface="Segoe UI Historic" panose="020B0502040204020203" pitchFamily="34" charset="0"/>
                <a:ea typeface="Segoe UI Historic" panose="020B0502040204020203" pitchFamily="34" charset="0"/>
                <a:cs typeface="Segoe UI Historic" panose="020B0502040204020203" pitchFamily="34" charset="0"/>
              </a:rPr>
              <a:t>dare maggiore valore alle relazioni nella vita della Chiesa</a:t>
            </a:r>
            <a:r>
              <a:rPr lang="it-IT" dirty="0">
                <a:solidFill>
                  <a:srgbClr val="004D7E"/>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it-IT" dirty="0">
                <a:latin typeface="Segoe UI Historic" panose="020B0502040204020203" pitchFamily="34" charset="0"/>
                <a:ea typeface="Segoe UI Historic" panose="020B0502040204020203" pitchFamily="34" charset="0"/>
                <a:cs typeface="Segoe UI Historic" panose="020B0502040204020203" pitchFamily="34" charset="0"/>
              </a:rPr>
              <a:t>e di qualificare l’azione pastorale a partire da esse: relazioni mature e autentiche, capaci di portare Cristo, creano un clima comunitario e un ambiente in cui le donne e gli uomini di oggi possano “stare bene” e così aprirsi a possibili cammini di fede. Perché questo avvenga è necessario:</a:t>
            </a:r>
          </a:p>
          <a:p>
            <a:pPr algn="just">
              <a:buClr>
                <a:srgbClr val="004D7E"/>
              </a:buClr>
            </a:pPr>
            <a:endParaRPr lang="it-IT" dirty="0">
              <a:latin typeface="Segoe UI Symbol" panose="020B0502040204020203" pitchFamily="34" charset="0"/>
              <a:ea typeface="Segoe UI Symbol" panose="020B0502040204020203" pitchFamily="34" charset="0"/>
            </a:endParaRPr>
          </a:p>
        </p:txBody>
      </p:sp>
      <p:sp>
        <p:nvSpPr>
          <p:cNvPr id="4" name="Titolo 1">
            <a:extLst>
              <a:ext uri="{FF2B5EF4-FFF2-40B4-BE49-F238E27FC236}">
                <a16:creationId xmlns:a16="http://schemas.microsoft.com/office/drawing/2014/main" id="{9F70C915-F1AE-B349-A103-A491A9634364}"/>
              </a:ext>
            </a:extLst>
          </p:cNvPr>
          <p:cNvSpPr txBox="1">
            <a:spLocks/>
          </p:cNvSpPr>
          <p:nvPr/>
        </p:nvSpPr>
        <p:spPr>
          <a:xfrm>
            <a:off x="2915816" y="836712"/>
            <a:ext cx="5544616" cy="101297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COMUNIONE</a:t>
            </a:r>
            <a:b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br>
            <a:r>
              <a:rPr lang="it-IT" sz="3100"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per frequentare il futuro</a:t>
            </a:r>
            <a:endParaRPr lang="it-IT"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endParaRPr>
          </a:p>
        </p:txBody>
      </p:sp>
    </p:spTree>
    <p:extLst>
      <p:ext uri="{BB962C8B-B14F-4D97-AF65-F5344CB8AC3E}">
        <p14:creationId xmlns:p14="http://schemas.microsoft.com/office/powerpoint/2010/main" val="98311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259632" y="2348880"/>
            <a:ext cx="7416824" cy="4309939"/>
          </a:xfrm>
        </p:spPr>
        <p:txBody>
          <a:bodyPr>
            <a:normAutofit fontScale="70000" lnSpcReduction="20000"/>
          </a:bodyPr>
          <a:lstStyle/>
          <a:p>
            <a:pPr lvl="0" algn="just"/>
            <a:r>
              <a:rPr lang="it-IT" b="1" i="1" dirty="0">
                <a:solidFill>
                  <a:srgbClr val="004D7E"/>
                </a:solidFill>
                <a:latin typeface="Segoe UI Historic" panose="020B0502040204020203" pitchFamily="34" charset="0"/>
                <a:ea typeface="Segoe UI Historic" panose="020B0502040204020203" pitchFamily="34" charset="0"/>
                <a:cs typeface="Segoe UI Historic" panose="020B0502040204020203" pitchFamily="34" charset="0"/>
              </a:rPr>
              <a:t>Creare spazi di relazione e “sprecare” del tempo insieme</a:t>
            </a:r>
            <a:r>
              <a:rPr lang="it-IT" dirty="0">
                <a:solidFill>
                  <a:srgbClr val="004D7E"/>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it-IT" dirty="0">
                <a:latin typeface="Segoe UI Historic" panose="020B0502040204020203" pitchFamily="34" charset="0"/>
                <a:ea typeface="Segoe UI Historic" panose="020B0502040204020203" pitchFamily="34" charset="0"/>
                <a:cs typeface="Segoe UI Historic" panose="020B0502040204020203" pitchFamily="34" charset="0"/>
              </a:rPr>
              <a:t>È forte l’esigenza di vivere e coltivare le relazioni sperimentando nuovi modi per stare insieme, creando momenti di convivialità (individuare “animatori di convivialità”?), operando in un clima fraterno, suscitando il desiderio di una comunità “nuova” perché capace di prendersi cura dell’altro, mettendo al centro il volto di Cristo; così si può tentare di superare l’individualismo, passare dall’“io” al “noi”. I laici devono recuperare il loro ruolo e la loro identità nella Chiesa, affiancando i presbiteri nel loro ministero, con responsabilità condivise già nel progettarle non solo nel realizzarle. </a:t>
            </a:r>
          </a:p>
          <a:p>
            <a:pPr algn="just"/>
            <a:endParaRPr lang="it-IT" dirty="0"/>
          </a:p>
        </p:txBody>
      </p:sp>
      <p:sp>
        <p:nvSpPr>
          <p:cNvPr id="6" name="Titolo 1">
            <a:extLst>
              <a:ext uri="{FF2B5EF4-FFF2-40B4-BE49-F238E27FC236}">
                <a16:creationId xmlns:a16="http://schemas.microsoft.com/office/drawing/2014/main" id="{F5A1A742-4D72-944B-AE83-756EA27A5932}"/>
              </a:ext>
            </a:extLst>
          </p:cNvPr>
          <p:cNvSpPr txBox="1">
            <a:spLocks/>
          </p:cNvSpPr>
          <p:nvPr/>
        </p:nvSpPr>
        <p:spPr>
          <a:xfrm>
            <a:off x="2915816" y="836712"/>
            <a:ext cx="5544616" cy="101297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COMUNIONE</a:t>
            </a:r>
            <a:b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br>
            <a:r>
              <a:rPr lang="it-IT" sz="3100"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per frequentare il futuro</a:t>
            </a:r>
            <a:endParaRPr lang="it-IT"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endParaRPr>
          </a:p>
        </p:txBody>
      </p:sp>
    </p:spTree>
    <p:extLst>
      <p:ext uri="{BB962C8B-B14F-4D97-AF65-F5344CB8AC3E}">
        <p14:creationId xmlns:p14="http://schemas.microsoft.com/office/powerpoint/2010/main" val="4203936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71600" y="2060848"/>
            <a:ext cx="7704856" cy="4392488"/>
          </a:xfrm>
        </p:spPr>
        <p:txBody>
          <a:bodyPr>
            <a:normAutofit fontScale="77500" lnSpcReduction="20000"/>
          </a:bodyPr>
          <a:lstStyle/>
          <a:p>
            <a:pPr lvl="0" algn="just"/>
            <a:r>
              <a:rPr lang="it-IT" b="1" i="1" dirty="0">
                <a:solidFill>
                  <a:srgbClr val="004D7E"/>
                </a:solidFill>
                <a:latin typeface="Segoe UI Historic" panose="020B0502040204020203" pitchFamily="34" charset="0"/>
                <a:ea typeface="Segoe UI Historic" panose="020B0502040204020203" pitchFamily="34" charset="0"/>
                <a:cs typeface="Segoe UI Historic" panose="020B0502040204020203" pitchFamily="34" charset="0"/>
              </a:rPr>
              <a:t>Una formazione permanente per tutti (laici e presbiteri). </a:t>
            </a:r>
            <a:r>
              <a:rPr lang="it-IT" dirty="0">
                <a:latin typeface="Segoe UI Historic" panose="020B0502040204020203" pitchFamily="34" charset="0"/>
                <a:ea typeface="Segoe UI Historic" panose="020B0502040204020203" pitchFamily="34" charset="0"/>
                <a:cs typeface="Segoe UI Historic" panose="020B0502040204020203" pitchFamily="34" charset="0"/>
              </a:rPr>
              <a:t>Più volte è emersa la necessità di formarsi per imparare a mettersi in discussione insieme, a gestire divergenze e conflitti in modo maturo e senza pregiudizi (personali e comunitari), ad ascoltare e accogliere l’altro (i suoi carismi e le sue peculiarità) senza presupporre di essere dalla parte della ragione o di essere migliori. In questo modo si potrà valorizzare la ricchezza di nuovi punti di vista. Bisogna strutturare e sperimentare un percorso formativo con scelte pedagogiche che suscitino una personale conversione e un reale cambiamento, così da essere più attenti all’azione e disponibili all’azione dello Spirito. </a:t>
            </a:r>
          </a:p>
          <a:p>
            <a:pPr algn="just"/>
            <a:endParaRPr lang="it-IT" dirty="0"/>
          </a:p>
        </p:txBody>
      </p:sp>
      <p:sp>
        <p:nvSpPr>
          <p:cNvPr id="4" name="Titolo 1">
            <a:extLst>
              <a:ext uri="{FF2B5EF4-FFF2-40B4-BE49-F238E27FC236}">
                <a16:creationId xmlns:a16="http://schemas.microsoft.com/office/drawing/2014/main" id="{2FBF94C0-DC6A-5B49-A74B-3D41D80CD869}"/>
              </a:ext>
            </a:extLst>
          </p:cNvPr>
          <p:cNvSpPr txBox="1">
            <a:spLocks/>
          </p:cNvSpPr>
          <p:nvPr/>
        </p:nvSpPr>
        <p:spPr>
          <a:xfrm>
            <a:off x="2915816" y="836712"/>
            <a:ext cx="5544616" cy="101297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COMUNIONE</a:t>
            </a:r>
            <a:b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br>
            <a:r>
              <a:rPr lang="it-IT" sz="3100"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per frequentare il futuro</a:t>
            </a:r>
            <a:endParaRPr lang="it-IT"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endParaRPr>
          </a:p>
        </p:txBody>
      </p:sp>
    </p:spTree>
    <p:extLst>
      <p:ext uri="{BB962C8B-B14F-4D97-AF65-F5344CB8AC3E}">
        <p14:creationId xmlns:p14="http://schemas.microsoft.com/office/powerpoint/2010/main" val="3200232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3568" y="1916832"/>
            <a:ext cx="7920880" cy="4525963"/>
          </a:xfrm>
        </p:spPr>
        <p:txBody>
          <a:bodyPr>
            <a:normAutofit fontScale="77500" lnSpcReduction="20000"/>
          </a:bodyPr>
          <a:lstStyle/>
          <a:p>
            <a:pPr lvl="0" algn="just"/>
            <a:r>
              <a:rPr lang="it-IT" b="1" i="1" dirty="0">
                <a:solidFill>
                  <a:srgbClr val="004D7E"/>
                </a:solidFill>
                <a:latin typeface="Segoe UI Historic" panose="020B0502040204020203" pitchFamily="34" charset="0"/>
                <a:ea typeface="Segoe UI Historic" panose="020B0502040204020203" pitchFamily="34" charset="0"/>
                <a:cs typeface="Segoe UI Historic" panose="020B0502040204020203" pitchFamily="34" charset="0"/>
              </a:rPr>
              <a:t>Imparare ad ascoltare.</a:t>
            </a:r>
            <a:r>
              <a:rPr lang="it-IT" dirty="0">
                <a:solidFill>
                  <a:srgbClr val="004D7E"/>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it-IT" dirty="0">
                <a:latin typeface="Segoe UI Historic" panose="020B0502040204020203" pitchFamily="34" charset="0"/>
                <a:ea typeface="Segoe UI Historic" panose="020B0502040204020203" pitchFamily="34" charset="0"/>
                <a:cs typeface="Segoe UI Historic" panose="020B0502040204020203" pitchFamily="34" charset="0"/>
              </a:rPr>
              <a:t>Riconoscendo che a volte la comunità non ne è capace, è necessario spendere risorse (di tempo, economiche, relazionali, formative, …) per educarsi all’ascolto della Parola di Dio e dell’altro. In tal senso questo “cammino sinodale” è un </a:t>
            </a:r>
            <a:r>
              <a:rPr lang="it-IT" i="1" dirty="0" err="1">
                <a:latin typeface="Segoe UI Historic" panose="020B0502040204020203" pitchFamily="34" charset="0"/>
                <a:ea typeface="Segoe UI Historic" panose="020B0502040204020203" pitchFamily="34" charset="0"/>
                <a:cs typeface="Segoe UI Historic" panose="020B0502040204020203" pitchFamily="34" charset="0"/>
              </a:rPr>
              <a:t>kairòs</a:t>
            </a:r>
            <a:r>
              <a:rPr lang="it-IT" dirty="0">
                <a:latin typeface="Segoe UI Historic" panose="020B0502040204020203" pitchFamily="34" charset="0"/>
                <a:ea typeface="Segoe UI Historic" panose="020B0502040204020203" pitchFamily="34" charset="0"/>
                <a:cs typeface="Segoe UI Historic" panose="020B0502040204020203" pitchFamily="34" charset="0"/>
              </a:rPr>
              <a:t>, un’opportunità dataci per metterci in ascolto dello Spirito attraverso le storie di vita delle persone.</a:t>
            </a:r>
          </a:p>
          <a:p>
            <a:pPr lvl="0" algn="just"/>
            <a:r>
              <a:rPr lang="it-IT" b="1" i="1" dirty="0">
                <a:solidFill>
                  <a:srgbClr val="004D7E"/>
                </a:solidFill>
                <a:latin typeface="Segoe UI Historic" panose="020B0502040204020203" pitchFamily="34" charset="0"/>
                <a:ea typeface="Segoe UI Historic" panose="020B0502040204020203" pitchFamily="34" charset="0"/>
                <a:cs typeface="Segoe UI Historic" panose="020B0502040204020203" pitchFamily="34" charset="0"/>
              </a:rPr>
              <a:t>La domenica come giorno della comunità.</a:t>
            </a:r>
            <a:r>
              <a:rPr lang="it-IT" dirty="0">
                <a:solidFill>
                  <a:srgbClr val="004D7E"/>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it-IT" dirty="0">
                <a:latin typeface="Segoe UI Historic" panose="020B0502040204020203" pitchFamily="34" charset="0"/>
                <a:ea typeface="Segoe UI Historic" panose="020B0502040204020203" pitchFamily="34" charset="0"/>
                <a:cs typeface="Segoe UI Historic" panose="020B0502040204020203" pitchFamily="34" charset="0"/>
              </a:rPr>
              <a:t>Far convergere scelte pastorali che diano centralità alla domenica come luogo sorgivo della comunione, recuperando la sua dimensione mistagogica, una formazione liturgica più seria, il discernimento competente dei gruppi liturgici.</a:t>
            </a:r>
          </a:p>
          <a:p>
            <a:endParaRPr lang="it-IT" dirty="0"/>
          </a:p>
        </p:txBody>
      </p:sp>
      <p:sp>
        <p:nvSpPr>
          <p:cNvPr id="6" name="Titolo 1">
            <a:extLst>
              <a:ext uri="{FF2B5EF4-FFF2-40B4-BE49-F238E27FC236}">
                <a16:creationId xmlns:a16="http://schemas.microsoft.com/office/drawing/2014/main" id="{278E944F-BFBF-2F40-8C13-BF2DA312529C}"/>
              </a:ext>
            </a:extLst>
          </p:cNvPr>
          <p:cNvSpPr txBox="1">
            <a:spLocks/>
          </p:cNvSpPr>
          <p:nvPr/>
        </p:nvSpPr>
        <p:spPr>
          <a:xfrm>
            <a:off x="2915816" y="836712"/>
            <a:ext cx="5544616" cy="101297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COMUNIONE</a:t>
            </a:r>
            <a:b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br>
            <a:r>
              <a:rPr lang="it-IT" sz="3100"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per frequentare il futuro</a:t>
            </a:r>
            <a:endParaRPr lang="it-IT"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endParaRPr>
          </a:p>
        </p:txBody>
      </p:sp>
    </p:spTree>
    <p:extLst>
      <p:ext uri="{BB962C8B-B14F-4D97-AF65-F5344CB8AC3E}">
        <p14:creationId xmlns:p14="http://schemas.microsoft.com/office/powerpoint/2010/main" val="65095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99592" y="2060848"/>
            <a:ext cx="7560840" cy="4525963"/>
          </a:xfrm>
        </p:spPr>
        <p:txBody>
          <a:bodyPr>
            <a:normAutofit fontScale="70000" lnSpcReduction="20000"/>
          </a:bodyPr>
          <a:lstStyle/>
          <a:p>
            <a:pPr marL="0" indent="0" algn="just">
              <a:buNone/>
            </a:pPr>
            <a:r>
              <a:rPr lang="it-IT" dirty="0">
                <a:latin typeface="Segoe UI Historic" panose="020B0502040204020203" pitchFamily="34" charset="0"/>
                <a:ea typeface="Segoe UI Historic" panose="020B0502040204020203" pitchFamily="34" charset="0"/>
                <a:cs typeface="Segoe UI Historic" panose="020B0502040204020203" pitchFamily="34" charset="0"/>
              </a:rPr>
              <a:t>Relazioni comunitarie mature, innestate sulla relazione con Cristo, permettono alla Chiesa di vivere la comunione e di esprimere la </a:t>
            </a:r>
            <a:r>
              <a:rPr lang="it-IT" dirty="0" err="1">
                <a:latin typeface="Segoe UI Historic" panose="020B0502040204020203" pitchFamily="34" charset="0"/>
                <a:ea typeface="Segoe UI Historic" panose="020B0502040204020203" pitchFamily="34" charset="0"/>
                <a:cs typeface="Segoe UI Historic" panose="020B0502040204020203" pitchFamily="34" charset="0"/>
              </a:rPr>
              <a:t>sinodalità</a:t>
            </a:r>
            <a:r>
              <a:rPr lang="it-IT" dirty="0">
                <a:latin typeface="Segoe UI Historic" panose="020B0502040204020203" pitchFamily="34" charset="0"/>
                <a:ea typeface="Segoe UI Historic" panose="020B0502040204020203" pitchFamily="34" charset="0"/>
                <a:cs typeface="Segoe UI Historic" panose="020B0502040204020203" pitchFamily="34" charset="0"/>
              </a:rPr>
              <a:t>. Per “camminare con” è necessario:</a:t>
            </a:r>
          </a:p>
          <a:p>
            <a:pPr lvl="0" algn="just"/>
            <a:r>
              <a:rPr lang="it-IT" b="1" i="1" dirty="0">
                <a:solidFill>
                  <a:srgbClr val="004D7E"/>
                </a:solidFill>
                <a:latin typeface="Segoe UI Historic" panose="020B0502040204020203" pitchFamily="34" charset="0"/>
                <a:ea typeface="Segoe UI Historic" panose="020B0502040204020203" pitchFamily="34" charset="0"/>
                <a:cs typeface="Segoe UI Historic" panose="020B0502040204020203" pitchFamily="34" charset="0"/>
              </a:rPr>
              <a:t>Lavorare in rete.</a:t>
            </a:r>
            <a:r>
              <a:rPr lang="it-IT" dirty="0">
                <a:solidFill>
                  <a:srgbClr val="004D7E"/>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it-IT" dirty="0">
                <a:latin typeface="Segoe UI Historic" panose="020B0502040204020203" pitchFamily="34" charset="0"/>
                <a:ea typeface="Segoe UI Historic" panose="020B0502040204020203" pitchFamily="34" charset="0"/>
                <a:cs typeface="Segoe UI Historic" panose="020B0502040204020203" pitchFamily="34" charset="0"/>
              </a:rPr>
              <a:t>È urgente non semplicemente valorizzare ma </a:t>
            </a:r>
            <a:r>
              <a:rPr lang="it-IT" i="1" dirty="0">
                <a:latin typeface="Segoe UI Historic" panose="020B0502040204020203" pitchFamily="34" charset="0"/>
                <a:ea typeface="Segoe UI Historic" panose="020B0502040204020203" pitchFamily="34" charset="0"/>
                <a:cs typeface="Segoe UI Historic" panose="020B0502040204020203" pitchFamily="34" charset="0"/>
              </a:rPr>
              <a:t>integrare</a:t>
            </a:r>
            <a:r>
              <a:rPr lang="it-IT" dirty="0">
                <a:latin typeface="Segoe UI Historic" panose="020B0502040204020203" pitchFamily="34" charset="0"/>
                <a:ea typeface="Segoe UI Historic" panose="020B0502040204020203" pitchFamily="34" charset="0"/>
                <a:cs typeface="Segoe UI Historic" panose="020B0502040204020203" pitchFamily="34" charset="0"/>
              </a:rPr>
              <a:t> in una prospettiva più ecclesiale il cammino di associazioni, movimenti, confraternite e gruppi. È bene guardare alla </a:t>
            </a:r>
            <a:r>
              <a:rPr lang="it-IT" i="1" dirty="0">
                <a:latin typeface="Segoe UI Historic" panose="020B0502040204020203" pitchFamily="34" charset="0"/>
                <a:ea typeface="Segoe UI Historic" panose="020B0502040204020203" pitchFamily="34" charset="0"/>
                <a:cs typeface="Segoe UI Historic" panose="020B0502040204020203" pitchFamily="34" charset="0"/>
              </a:rPr>
              <a:t>realtà vicariale</a:t>
            </a:r>
            <a:r>
              <a:rPr lang="it-IT" dirty="0">
                <a:latin typeface="Segoe UI Historic" panose="020B0502040204020203" pitchFamily="34" charset="0"/>
                <a:ea typeface="Segoe UI Historic" panose="020B0502040204020203" pitchFamily="34" charset="0"/>
                <a:cs typeface="Segoe UI Historic" panose="020B0502040204020203" pitchFamily="34" charset="0"/>
              </a:rPr>
              <a:t> non come un limite, ma come una risorsa di comunione per lavorare insieme e considerare nuove prospettive. La dimensione pastorale della </a:t>
            </a:r>
            <a:r>
              <a:rPr lang="it-IT" i="1" dirty="0">
                <a:latin typeface="Segoe UI Historic" panose="020B0502040204020203" pitchFamily="34" charset="0"/>
                <a:ea typeface="Segoe UI Historic" panose="020B0502040204020203" pitchFamily="34" charset="0"/>
                <a:cs typeface="Segoe UI Historic" panose="020B0502040204020203" pitchFamily="34" charset="0"/>
              </a:rPr>
              <a:t>carità</a:t>
            </a:r>
            <a:r>
              <a:rPr lang="it-IT" dirty="0">
                <a:latin typeface="Segoe UI Historic" panose="020B0502040204020203" pitchFamily="34" charset="0"/>
                <a:ea typeface="Segoe UI Historic" panose="020B0502040204020203" pitchFamily="34" charset="0"/>
                <a:cs typeface="Segoe UI Historic" panose="020B0502040204020203" pitchFamily="34" charset="0"/>
              </a:rPr>
              <a:t> potrebbe essere un aspetto capace di generare uno stile più collaborativo tra le diverse realtà, preservando e rafforzando il servizio verso chi si occupa dei più poveri.</a:t>
            </a:r>
          </a:p>
          <a:p>
            <a:endParaRPr lang="it-IT" dirty="0"/>
          </a:p>
        </p:txBody>
      </p:sp>
      <p:sp>
        <p:nvSpPr>
          <p:cNvPr id="6" name="Titolo 1">
            <a:extLst>
              <a:ext uri="{FF2B5EF4-FFF2-40B4-BE49-F238E27FC236}">
                <a16:creationId xmlns:a16="http://schemas.microsoft.com/office/drawing/2014/main" id="{649B1751-EB8E-E749-AC14-8DA20A950186}"/>
              </a:ext>
            </a:extLst>
          </p:cNvPr>
          <p:cNvSpPr txBox="1">
            <a:spLocks/>
          </p:cNvSpPr>
          <p:nvPr/>
        </p:nvSpPr>
        <p:spPr>
          <a:xfrm>
            <a:off x="2915816" y="836712"/>
            <a:ext cx="5544616" cy="101297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COMUNIONE</a:t>
            </a:r>
            <a:b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br>
            <a:r>
              <a:rPr lang="it-IT" sz="3100"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per frequentare il futuro</a:t>
            </a:r>
            <a:endParaRPr lang="it-IT"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endParaRPr>
          </a:p>
        </p:txBody>
      </p:sp>
    </p:spTree>
    <p:extLst>
      <p:ext uri="{BB962C8B-B14F-4D97-AF65-F5344CB8AC3E}">
        <p14:creationId xmlns:p14="http://schemas.microsoft.com/office/powerpoint/2010/main" val="2966262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27584" y="2060848"/>
            <a:ext cx="7848872" cy="4525963"/>
          </a:xfrm>
        </p:spPr>
        <p:txBody>
          <a:bodyPr>
            <a:normAutofit fontScale="70000" lnSpcReduction="20000"/>
          </a:bodyPr>
          <a:lstStyle/>
          <a:p>
            <a:pPr lvl="0" algn="just"/>
            <a:r>
              <a:rPr lang="it-IT" b="1" i="1" dirty="0">
                <a:solidFill>
                  <a:srgbClr val="004D7E"/>
                </a:solidFill>
                <a:latin typeface="Segoe UI Historic" panose="020B0502040204020203" pitchFamily="34" charset="0"/>
                <a:ea typeface="Segoe UI Historic" panose="020B0502040204020203" pitchFamily="34" charset="0"/>
                <a:cs typeface="Segoe UI Historic" panose="020B0502040204020203" pitchFamily="34" charset="0"/>
              </a:rPr>
              <a:t>Osare nella cura pastorale delle persone.</a:t>
            </a:r>
            <a:r>
              <a:rPr lang="it-IT" dirty="0">
                <a:solidFill>
                  <a:srgbClr val="004D7E"/>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it-IT" dirty="0">
                <a:latin typeface="Segoe UI Historic" panose="020B0502040204020203" pitchFamily="34" charset="0"/>
                <a:ea typeface="Segoe UI Historic" panose="020B0502040204020203" pitchFamily="34" charset="0"/>
                <a:cs typeface="Segoe UI Historic" panose="020B0502040204020203" pitchFamily="34" charset="0"/>
              </a:rPr>
              <a:t>Emerge il desiderio di </a:t>
            </a:r>
            <a:r>
              <a:rPr lang="it-IT" i="1" dirty="0">
                <a:latin typeface="Segoe UI Historic" panose="020B0502040204020203" pitchFamily="34" charset="0"/>
                <a:ea typeface="Segoe UI Historic" panose="020B0502040204020203" pitchFamily="34" charset="0"/>
                <a:cs typeface="Segoe UI Historic" panose="020B0502040204020203" pitchFamily="34" charset="0"/>
              </a:rPr>
              <a:t>creare strategie nuove</a:t>
            </a:r>
            <a:r>
              <a:rPr lang="it-IT" dirty="0">
                <a:latin typeface="Segoe UI Historic" panose="020B0502040204020203" pitchFamily="34" charset="0"/>
                <a:ea typeface="Segoe UI Historic" panose="020B0502040204020203" pitchFamily="34" charset="0"/>
                <a:cs typeface="Segoe UI Historic" panose="020B0502040204020203" pitchFamily="34" charset="0"/>
              </a:rPr>
              <a:t> per l’accoglienza di persone più giovani o famiglie in difficoltà, per essere vicini alle diverse situazioni di vita e di fede; potrebbero essere attratti dalla cura che esprime una comunità sempre più evangelica e più attenta alla povertà nelle sue diverse accezioni. </a:t>
            </a:r>
          </a:p>
          <a:p>
            <a:pPr lvl="0" algn="just"/>
            <a:r>
              <a:rPr lang="it-IT" b="1" i="1" dirty="0">
                <a:solidFill>
                  <a:srgbClr val="004D7E"/>
                </a:solidFill>
                <a:latin typeface="Segoe UI Historic" panose="020B0502040204020203" pitchFamily="34" charset="0"/>
                <a:ea typeface="Segoe UI Historic" panose="020B0502040204020203" pitchFamily="34" charset="0"/>
                <a:cs typeface="Segoe UI Historic" panose="020B0502040204020203" pitchFamily="34" charset="0"/>
              </a:rPr>
              <a:t>Cogliere l’opportunità del cammino sinodale.</a:t>
            </a:r>
            <a:r>
              <a:rPr lang="it-IT" b="1" i="1" dirty="0">
                <a:latin typeface="Segoe UI Historic" panose="020B0502040204020203" pitchFamily="34" charset="0"/>
                <a:ea typeface="Segoe UI Historic" panose="020B0502040204020203" pitchFamily="34" charset="0"/>
                <a:cs typeface="Segoe UI Historic" panose="020B0502040204020203" pitchFamily="34" charset="0"/>
              </a:rPr>
              <a:t> </a:t>
            </a:r>
            <a:r>
              <a:rPr lang="it-IT" dirty="0">
                <a:latin typeface="Segoe UI Historic" panose="020B0502040204020203" pitchFamily="34" charset="0"/>
                <a:ea typeface="Segoe UI Historic" panose="020B0502040204020203" pitchFamily="34" charset="0"/>
                <a:cs typeface="Segoe UI Historic" panose="020B0502040204020203" pitchFamily="34" charset="0"/>
              </a:rPr>
              <a:t>A partire dall’esperienza che stiamo vivendo, sarebbe bello che personalmente e come comunità ci mettessimo in discussione in prima persona non avendo paura di sbagliare, creando soprattutto momenti vicariali e comunitari per lavorare insieme e considerare nuove prospettive pastorali. Anche l’utilizzo della tecnologia e dei </a:t>
            </a:r>
            <a:r>
              <a:rPr lang="it-IT" i="1" dirty="0">
                <a:latin typeface="Segoe UI Historic" panose="020B0502040204020203" pitchFamily="34" charset="0"/>
                <a:ea typeface="Segoe UI Historic" panose="020B0502040204020203" pitchFamily="34" charset="0"/>
                <a:cs typeface="Segoe UI Historic" panose="020B0502040204020203" pitchFamily="34" charset="0"/>
              </a:rPr>
              <a:t>social media </a:t>
            </a:r>
            <a:r>
              <a:rPr lang="it-IT" dirty="0">
                <a:latin typeface="Segoe UI Historic" panose="020B0502040204020203" pitchFamily="34" charset="0"/>
                <a:ea typeface="Segoe UI Historic" panose="020B0502040204020203" pitchFamily="34" charset="0"/>
                <a:cs typeface="Segoe UI Historic" panose="020B0502040204020203" pitchFamily="34" charset="0"/>
              </a:rPr>
              <a:t>potrebbe aiutare ad affinare la comunicazione e l’informazione a tutti i livelli.</a:t>
            </a:r>
          </a:p>
          <a:p>
            <a:pPr algn="just"/>
            <a:endParaRPr lang="it-IT" dirty="0"/>
          </a:p>
        </p:txBody>
      </p:sp>
      <p:sp>
        <p:nvSpPr>
          <p:cNvPr id="6" name="Titolo 1">
            <a:extLst>
              <a:ext uri="{FF2B5EF4-FFF2-40B4-BE49-F238E27FC236}">
                <a16:creationId xmlns:a16="http://schemas.microsoft.com/office/drawing/2014/main" id="{23BEA6A0-6DAD-154C-876E-056DC62FDCB5}"/>
              </a:ext>
            </a:extLst>
          </p:cNvPr>
          <p:cNvSpPr txBox="1">
            <a:spLocks/>
          </p:cNvSpPr>
          <p:nvPr/>
        </p:nvSpPr>
        <p:spPr>
          <a:xfrm>
            <a:off x="2915816" y="836712"/>
            <a:ext cx="5544616" cy="101297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COMUNIONE</a:t>
            </a:r>
            <a:b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br>
            <a:r>
              <a:rPr lang="it-IT" sz="3100"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per frequentare il futuro</a:t>
            </a:r>
            <a:endParaRPr lang="it-IT"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endParaRPr>
          </a:p>
        </p:txBody>
      </p:sp>
    </p:spTree>
    <p:extLst>
      <p:ext uri="{BB962C8B-B14F-4D97-AF65-F5344CB8AC3E}">
        <p14:creationId xmlns:p14="http://schemas.microsoft.com/office/powerpoint/2010/main" val="663751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3568" y="1988840"/>
            <a:ext cx="7992888" cy="4381947"/>
          </a:xfrm>
        </p:spPr>
        <p:txBody>
          <a:bodyPr>
            <a:normAutofit fontScale="77500" lnSpcReduction="20000"/>
          </a:bodyPr>
          <a:lstStyle/>
          <a:p>
            <a:pPr lvl="0" algn="just"/>
            <a:r>
              <a:rPr lang="it-IT" b="1" i="1" dirty="0">
                <a:solidFill>
                  <a:srgbClr val="004D7E"/>
                </a:solidFill>
                <a:latin typeface="Segoe UI Historic" panose="020B0502040204020203" pitchFamily="34" charset="0"/>
                <a:ea typeface="Segoe UI Historic" panose="020B0502040204020203" pitchFamily="34" charset="0"/>
                <a:cs typeface="Segoe UI Historic" panose="020B0502040204020203" pitchFamily="34" charset="0"/>
              </a:rPr>
              <a:t>Convertire l’esercizio dell’autorità al servizio.</a:t>
            </a:r>
            <a:r>
              <a:rPr lang="it-IT" b="1" i="1" dirty="0">
                <a:latin typeface="Segoe UI Historic" panose="020B0502040204020203" pitchFamily="34" charset="0"/>
                <a:ea typeface="Segoe UI Historic" panose="020B0502040204020203" pitchFamily="34" charset="0"/>
                <a:cs typeface="Segoe UI Historic" panose="020B0502040204020203" pitchFamily="34" charset="0"/>
              </a:rPr>
              <a:t> </a:t>
            </a:r>
            <a:r>
              <a:rPr lang="it-IT" dirty="0">
                <a:latin typeface="Segoe UI Historic" panose="020B0502040204020203" pitchFamily="34" charset="0"/>
                <a:ea typeface="Segoe UI Historic" panose="020B0502040204020203" pitchFamily="34" charset="0"/>
                <a:cs typeface="Segoe UI Historic" panose="020B0502040204020203" pitchFamily="34" charset="0"/>
              </a:rPr>
              <a:t>Chi occupa un ruolo di responsabilità, non solo il parroco, spesso non cura le relazioni ed ha uno stile decisionista perché ha troppi impegni nella comunità, tutto verte su di lui. Talvolta i presbiteri esercitano forme di autoritarismo e di mancata condivisione di scelte pastorali: non a tutti viene dato il “potere di parola”. Vivere il servizio come protagonismo, sia da parte dei laici che dei presbiteri, porta ad atteggiamenti autoritari e ad “abusi di potere”.</a:t>
            </a:r>
          </a:p>
          <a:p>
            <a:pPr algn="just"/>
            <a:r>
              <a:rPr lang="it-IT" b="1" i="1" dirty="0">
                <a:solidFill>
                  <a:srgbClr val="004D7E"/>
                </a:solidFill>
                <a:latin typeface="Segoe UI Historic" panose="020B0502040204020203" pitchFamily="34" charset="0"/>
                <a:ea typeface="Segoe UI Historic" panose="020B0502040204020203" pitchFamily="34" charset="0"/>
                <a:cs typeface="Segoe UI Historic" panose="020B0502040204020203" pitchFamily="34" charset="0"/>
              </a:rPr>
              <a:t>Diventare una comunità ricca di umanità, esperta in umanità, dell’umanità rivelataci da Cristo.</a:t>
            </a:r>
            <a:endParaRPr lang="it-IT" dirty="0">
              <a:solidFill>
                <a:srgbClr val="004D7E"/>
              </a:solidFill>
              <a:latin typeface="Segoe UI Historic" panose="020B0502040204020203" pitchFamily="34" charset="0"/>
              <a:ea typeface="Segoe UI Historic" panose="020B0502040204020203" pitchFamily="34" charset="0"/>
              <a:cs typeface="Segoe UI Historic" panose="020B0502040204020203" pitchFamily="34" charset="0"/>
            </a:endParaRPr>
          </a:p>
          <a:p>
            <a:pPr lvl="0" algn="just"/>
            <a:endParaRPr lang="it-IT" dirty="0">
              <a:latin typeface="Segoe UI Historic" panose="020B0502040204020203" pitchFamily="34" charset="0"/>
              <a:ea typeface="Segoe UI Historic" panose="020B0502040204020203" pitchFamily="34" charset="0"/>
              <a:cs typeface="Segoe UI Historic" panose="020B0502040204020203" pitchFamily="34" charset="0"/>
            </a:endParaRPr>
          </a:p>
          <a:p>
            <a:pPr algn="just"/>
            <a:endParaRPr lang="it-IT" dirty="0"/>
          </a:p>
        </p:txBody>
      </p:sp>
      <p:sp>
        <p:nvSpPr>
          <p:cNvPr id="6" name="Titolo 1">
            <a:extLst>
              <a:ext uri="{FF2B5EF4-FFF2-40B4-BE49-F238E27FC236}">
                <a16:creationId xmlns:a16="http://schemas.microsoft.com/office/drawing/2014/main" id="{12DCF07F-A10D-344F-98E2-2FE6F7302BFA}"/>
              </a:ext>
            </a:extLst>
          </p:cNvPr>
          <p:cNvSpPr txBox="1">
            <a:spLocks/>
          </p:cNvSpPr>
          <p:nvPr/>
        </p:nvSpPr>
        <p:spPr>
          <a:xfrm>
            <a:off x="2915816" y="836712"/>
            <a:ext cx="5544616" cy="101297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COMUNIONE</a:t>
            </a:r>
            <a:b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br>
            <a:r>
              <a:rPr lang="it-IT" sz="3100"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per frequentare il futuro</a:t>
            </a:r>
            <a:endParaRPr lang="it-IT"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endParaRPr>
          </a:p>
        </p:txBody>
      </p:sp>
    </p:spTree>
    <p:extLst>
      <p:ext uri="{BB962C8B-B14F-4D97-AF65-F5344CB8AC3E}">
        <p14:creationId xmlns:p14="http://schemas.microsoft.com/office/powerpoint/2010/main" val="3715533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15616" y="1988840"/>
            <a:ext cx="7643192" cy="4353347"/>
          </a:xfrm>
        </p:spPr>
        <p:txBody>
          <a:bodyPr>
            <a:normAutofit fontScale="70000" lnSpcReduction="20000"/>
          </a:bodyPr>
          <a:lstStyle/>
          <a:p>
            <a:pPr lvl="0" algn="just" fontAlgn="base">
              <a:buClr>
                <a:srgbClr val="004D7E"/>
              </a:buClr>
            </a:pPr>
            <a:r>
              <a:rPr lang="it-IT" dirty="0">
                <a:latin typeface="Segoe UI Historic" panose="020B0502040204020203" pitchFamily="34" charset="0"/>
                <a:ea typeface="Segoe UI Historic" panose="020B0502040204020203" pitchFamily="34" charset="0"/>
                <a:cs typeface="Segoe UI Historic" panose="020B0502040204020203" pitchFamily="34" charset="0"/>
              </a:rPr>
              <a:t>Abbiamo sperimentato che l’azione dello Spirito Santo, sempre presente nella comunità, agisce anche negli organismi di partecipazione rendendoli attenti ai bisogni reali delle persone e del territorio.</a:t>
            </a:r>
          </a:p>
          <a:p>
            <a:pPr lvl="0" algn="just" fontAlgn="base">
              <a:buClr>
                <a:srgbClr val="004D7E"/>
              </a:buClr>
            </a:pPr>
            <a:r>
              <a:rPr lang="it-IT" dirty="0">
                <a:latin typeface="Segoe UI Historic" panose="020B0502040204020203" pitchFamily="34" charset="0"/>
                <a:ea typeface="Segoe UI Historic" panose="020B0502040204020203" pitchFamily="34" charset="0"/>
                <a:cs typeface="Segoe UI Historic" panose="020B0502040204020203" pitchFamily="34" charset="0"/>
              </a:rPr>
              <a:t>Facciamo esperienza nel nostro CPP e nel CPAE di una partecipazione attiva, corresponsabile e fertile, di uno scambio continuo di pareri e orientamenti. Il clima è fraterno, corresponsabile, collaborativo e rispettoso di tutti: ciascun membro può dire la sua opinione liberamente. </a:t>
            </a:r>
          </a:p>
          <a:p>
            <a:pPr lvl="0" algn="just" fontAlgn="base">
              <a:buClr>
                <a:srgbClr val="004D7E"/>
              </a:buClr>
            </a:pPr>
            <a:r>
              <a:rPr lang="it-IT" dirty="0">
                <a:latin typeface="Segoe UI Historic" panose="020B0502040204020203" pitchFamily="34" charset="0"/>
                <a:ea typeface="Segoe UI Historic" panose="020B0502040204020203" pitchFamily="34" charset="0"/>
                <a:cs typeface="Segoe UI Historic" panose="020B0502040204020203" pitchFamily="34" charset="0"/>
              </a:rPr>
              <a:t>Viviamo l’appartenenza agli organismi di partecipazione come una “chiamata” a edificare la comunità. </a:t>
            </a:r>
          </a:p>
          <a:p>
            <a:pPr lvl="0" algn="just" fontAlgn="base">
              <a:buClr>
                <a:srgbClr val="004D7E"/>
              </a:buClr>
            </a:pPr>
            <a:r>
              <a:rPr lang="it-IT" dirty="0">
                <a:latin typeface="Segoe UI Historic" panose="020B0502040204020203" pitchFamily="34" charset="0"/>
                <a:ea typeface="Segoe UI Historic" panose="020B0502040204020203" pitchFamily="34" charset="0"/>
                <a:cs typeface="Segoe UI Historic" panose="020B0502040204020203" pitchFamily="34" charset="0"/>
              </a:rPr>
              <a:t>Abbiamo fatto una esperienza graduale di partecipazione e corresponsabilità, accompagnata e sostenuta dalla formazione.</a:t>
            </a:r>
          </a:p>
        </p:txBody>
      </p:sp>
      <p:sp>
        <p:nvSpPr>
          <p:cNvPr id="4" name="Titolo 1">
            <a:extLst>
              <a:ext uri="{FF2B5EF4-FFF2-40B4-BE49-F238E27FC236}">
                <a16:creationId xmlns:a16="http://schemas.microsoft.com/office/drawing/2014/main" id="{BB9817E1-36DF-284E-931B-033FD3302559}"/>
              </a:ext>
            </a:extLst>
          </p:cNvPr>
          <p:cNvSpPr txBox="1">
            <a:spLocks/>
          </p:cNvSpPr>
          <p:nvPr/>
        </p:nvSpPr>
        <p:spPr>
          <a:xfrm>
            <a:off x="2915816" y="836712"/>
            <a:ext cx="5544616" cy="101297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PARTECIPAZIONE</a:t>
            </a:r>
            <a:b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br>
            <a:r>
              <a:rPr lang="it-IT" sz="3100"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alcune buone prassi</a:t>
            </a:r>
            <a:endParaRPr lang="it-IT" sz="3100"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endParaRPr>
          </a:p>
        </p:txBody>
      </p:sp>
    </p:spTree>
    <p:extLst>
      <p:ext uri="{BB962C8B-B14F-4D97-AF65-F5344CB8AC3E}">
        <p14:creationId xmlns:p14="http://schemas.microsoft.com/office/powerpoint/2010/main" val="2141824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331640" y="2060848"/>
            <a:ext cx="7355160" cy="4680520"/>
          </a:xfrm>
        </p:spPr>
        <p:txBody>
          <a:bodyPr>
            <a:normAutofit fontScale="70000" lnSpcReduction="20000"/>
          </a:bodyPr>
          <a:lstStyle/>
          <a:p>
            <a:pPr lvl="0" algn="just" fontAlgn="base">
              <a:buClr>
                <a:srgbClr val="004D7E"/>
              </a:buClr>
            </a:pPr>
            <a:r>
              <a:rPr lang="it-IT" dirty="0">
                <a:latin typeface="Segoe UI Historic" panose="020B0502040204020203" pitchFamily="34" charset="0"/>
                <a:ea typeface="Segoe UI Historic" panose="020B0502040204020203" pitchFamily="34" charset="0"/>
                <a:cs typeface="Segoe UI Historic" panose="020B0502040204020203" pitchFamily="34" charset="0"/>
              </a:rPr>
              <a:t>Sperimentiamo un forte e crescente senso di appartenenza che ha caratterizzato la nostra comunità negli ultimi anni nonostante le difficoltà logistiche ed organizzative proprie del vasto territorio parrocchiale. </a:t>
            </a:r>
          </a:p>
          <a:p>
            <a:pPr algn="just">
              <a:buClr>
                <a:srgbClr val="004D7E"/>
              </a:buClr>
            </a:pPr>
            <a:r>
              <a:rPr lang="it-IT" dirty="0">
                <a:latin typeface="Segoe UI Historic" panose="020B0502040204020203" pitchFamily="34" charset="0"/>
                <a:ea typeface="Segoe UI Historic" panose="020B0502040204020203" pitchFamily="34" charset="0"/>
                <a:cs typeface="Segoe UI Historic" panose="020B0502040204020203" pitchFamily="34" charset="0"/>
              </a:rPr>
              <a:t>Stiamo crescendo nella consapevolezza battesimale per una partecipazione più attiva. Abbiamo evidenziato un maggiore coinvolgimento e una migliore comunicazione che permette di sentirsi parte di una comunità. </a:t>
            </a:r>
          </a:p>
          <a:p>
            <a:pPr lvl="0" algn="just" fontAlgn="base">
              <a:buClr>
                <a:srgbClr val="004D7E"/>
              </a:buClr>
            </a:pPr>
            <a:r>
              <a:rPr lang="it-IT" dirty="0">
                <a:latin typeface="Segoe UI Historic" panose="020B0502040204020203" pitchFamily="34" charset="0"/>
                <a:ea typeface="Segoe UI Historic" panose="020B0502040204020203" pitchFamily="34" charset="0"/>
                <a:cs typeface="Segoe UI Historic" panose="020B0502040204020203" pitchFamily="34" charset="0"/>
              </a:rPr>
              <a:t>Abbiamo fatto l’esperienza che il CPV è l’orecchio attento della realtà vicariale e ogni comunità parrocchiale è una piccola cellula al suo interno che aiuta ad individuare i bisogni del territorio.</a:t>
            </a:r>
          </a:p>
          <a:p>
            <a:pPr lvl="0" algn="just" fontAlgn="base">
              <a:buClr>
                <a:srgbClr val="004D7E"/>
              </a:buClr>
            </a:pPr>
            <a:r>
              <a:rPr lang="it-IT" dirty="0">
                <a:latin typeface="Segoe UI Historic" panose="020B0502040204020203" pitchFamily="34" charset="0"/>
                <a:ea typeface="Segoe UI Historic" panose="020B0502040204020203" pitchFamily="34" charset="0"/>
                <a:cs typeface="Segoe UI Historic" panose="020B0502040204020203" pitchFamily="34" charset="0"/>
              </a:rPr>
              <a:t>“Ho percepito la vicinanza della parrocchia in un momento difficile per la mia famiglia, soprattutto nella preghiera”.</a:t>
            </a:r>
          </a:p>
        </p:txBody>
      </p:sp>
      <p:sp>
        <p:nvSpPr>
          <p:cNvPr id="6" name="Titolo 1">
            <a:extLst>
              <a:ext uri="{FF2B5EF4-FFF2-40B4-BE49-F238E27FC236}">
                <a16:creationId xmlns:a16="http://schemas.microsoft.com/office/drawing/2014/main" id="{6D3C2F99-4309-F04B-B8D8-7138469D2FE7}"/>
              </a:ext>
            </a:extLst>
          </p:cNvPr>
          <p:cNvSpPr txBox="1">
            <a:spLocks/>
          </p:cNvSpPr>
          <p:nvPr/>
        </p:nvSpPr>
        <p:spPr>
          <a:xfrm>
            <a:off x="2915816" y="836712"/>
            <a:ext cx="5544616" cy="101297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PARTECIPAZIONE</a:t>
            </a:r>
            <a:b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br>
            <a:r>
              <a:rPr lang="it-IT" sz="3100"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alcune buone prassi</a:t>
            </a:r>
            <a:endParaRPr lang="it-IT" sz="3100"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endParaRPr>
          </a:p>
        </p:txBody>
      </p:sp>
    </p:spTree>
    <p:extLst>
      <p:ext uri="{BB962C8B-B14F-4D97-AF65-F5344CB8AC3E}">
        <p14:creationId xmlns:p14="http://schemas.microsoft.com/office/powerpoint/2010/main" val="1431302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87624" y="1916832"/>
            <a:ext cx="7488832" cy="4353347"/>
          </a:xfrm>
        </p:spPr>
        <p:txBody>
          <a:bodyPr>
            <a:noAutofit/>
          </a:bodyPr>
          <a:lstStyle/>
          <a:p>
            <a:pPr lvl="0" algn="just" fontAlgn="base">
              <a:buClr>
                <a:srgbClr val="004D7E"/>
              </a:buClr>
            </a:pPr>
            <a:r>
              <a:rPr lang="it-IT" sz="2200" dirty="0">
                <a:latin typeface="Segoe UI Historic" panose="020B0502040204020203" pitchFamily="34" charset="0"/>
                <a:ea typeface="Segoe UI Historic" panose="020B0502040204020203" pitchFamily="34" charset="0"/>
                <a:cs typeface="Segoe UI Historic" panose="020B0502040204020203" pitchFamily="34" charset="0"/>
              </a:rPr>
              <a:t>Cerchiamo di sintonizzarci tra noi nella preghiera comunitaria, per comprendere le esigenze pastorali del momento.</a:t>
            </a:r>
          </a:p>
          <a:p>
            <a:pPr lvl="0" algn="just" fontAlgn="base">
              <a:buClr>
                <a:srgbClr val="004D7E"/>
              </a:buClr>
            </a:pPr>
            <a:r>
              <a:rPr lang="it-IT" sz="2200" dirty="0">
                <a:latin typeface="Segoe UI Historic" panose="020B0502040204020203" pitchFamily="34" charset="0"/>
                <a:ea typeface="Segoe UI Historic" panose="020B0502040204020203" pitchFamily="34" charset="0"/>
                <a:cs typeface="Segoe UI Historic" panose="020B0502040204020203" pitchFamily="34" charset="0"/>
              </a:rPr>
              <a:t>Abbiamo sperimentato la bellezza del confronto tra i vari gruppi che fa emergere i carismi.</a:t>
            </a:r>
          </a:p>
          <a:p>
            <a:pPr lvl="0" algn="just" fontAlgn="base">
              <a:buClr>
                <a:srgbClr val="004D7E"/>
              </a:buClr>
            </a:pPr>
            <a:r>
              <a:rPr lang="it-IT" sz="2200" dirty="0">
                <a:latin typeface="Segoe UI Historic" panose="020B0502040204020203" pitchFamily="34" charset="0"/>
                <a:ea typeface="Segoe UI Historic" panose="020B0502040204020203" pitchFamily="34" charset="0"/>
                <a:cs typeface="Segoe UI Historic" panose="020B0502040204020203" pitchFamily="34" charset="0"/>
              </a:rPr>
              <a:t>“Dopo il sentirmi figlia di Dio mi sono sentita Chiesa: è la più bella chiamata che abbia avuto.” </a:t>
            </a:r>
          </a:p>
          <a:p>
            <a:pPr lvl="0" algn="just" fontAlgn="base">
              <a:buClr>
                <a:srgbClr val="004D7E"/>
              </a:buClr>
            </a:pPr>
            <a:r>
              <a:rPr lang="it-IT" sz="2200" dirty="0">
                <a:latin typeface="Segoe UI Historic" panose="020B0502040204020203" pitchFamily="34" charset="0"/>
                <a:ea typeface="Segoe UI Historic" panose="020B0502040204020203" pitchFamily="34" charset="0"/>
                <a:cs typeface="Segoe UI Historic" panose="020B0502040204020203" pitchFamily="34" charset="0"/>
              </a:rPr>
              <a:t>Vivo la corresponsabilità, la quale esige una risposta da dare non al parroco, ma a Dio. </a:t>
            </a:r>
          </a:p>
          <a:p>
            <a:pPr lvl="0" algn="just" fontAlgn="base">
              <a:buClr>
                <a:srgbClr val="004D7E"/>
              </a:buClr>
            </a:pPr>
            <a:r>
              <a:rPr lang="it-IT" sz="2200" dirty="0">
                <a:latin typeface="Segoe UI Historic" panose="020B0502040204020203" pitchFamily="34" charset="0"/>
                <a:ea typeface="Segoe UI Historic" panose="020B0502040204020203" pitchFamily="34" charset="0"/>
                <a:cs typeface="Segoe UI Historic" panose="020B0502040204020203" pitchFamily="34" charset="0"/>
              </a:rPr>
              <a:t>Costatiamo che chi fa parte dell’Azione Cattolica, AGESCI e altre associazioni laicali è abituato e contribuisce al buon funzionamento degli organismi di partecipazione e alla corresponsabilità.</a:t>
            </a:r>
          </a:p>
        </p:txBody>
      </p:sp>
      <p:sp>
        <p:nvSpPr>
          <p:cNvPr id="6" name="Titolo 1">
            <a:extLst>
              <a:ext uri="{FF2B5EF4-FFF2-40B4-BE49-F238E27FC236}">
                <a16:creationId xmlns:a16="http://schemas.microsoft.com/office/drawing/2014/main" id="{3D677739-7D16-6448-A8FB-E51C71F60B09}"/>
              </a:ext>
            </a:extLst>
          </p:cNvPr>
          <p:cNvSpPr txBox="1">
            <a:spLocks/>
          </p:cNvSpPr>
          <p:nvPr/>
        </p:nvSpPr>
        <p:spPr>
          <a:xfrm>
            <a:off x="2915816" y="836712"/>
            <a:ext cx="5544616" cy="101297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PARTECIPAZIONE</a:t>
            </a:r>
            <a:b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br>
            <a:r>
              <a:rPr lang="it-IT" sz="3100"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alcune buone prassi</a:t>
            </a:r>
            <a:endParaRPr lang="it-IT" sz="3100"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endParaRPr>
          </a:p>
        </p:txBody>
      </p:sp>
    </p:spTree>
    <p:extLst>
      <p:ext uri="{BB962C8B-B14F-4D97-AF65-F5344CB8AC3E}">
        <p14:creationId xmlns:p14="http://schemas.microsoft.com/office/powerpoint/2010/main" val="1801058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89013" y="805006"/>
            <a:ext cx="5614998" cy="1143000"/>
          </a:xfrm>
        </p:spPr>
        <p:txBody>
          <a:bodyPr>
            <a:normAutofit/>
          </a:bodyPr>
          <a:lstStyle/>
          <a:p>
            <a:pPr algn="r"/>
            <a:r>
              <a:rPr lang="it-IT" dirty="0">
                <a:solidFill>
                  <a:srgbClr val="004D7E"/>
                </a:solidFill>
                <a:latin typeface="Futura Medium" panose="020B0602020204020303" pitchFamily="34" charset="-79"/>
                <a:cs typeface="Futura Medium" panose="020B0602020204020303" pitchFamily="34" charset="-79"/>
              </a:rPr>
              <a:t>Per ben ascoltare…</a:t>
            </a:r>
          </a:p>
        </p:txBody>
      </p:sp>
      <p:sp>
        <p:nvSpPr>
          <p:cNvPr id="3" name="Segnaposto contenuto 2"/>
          <p:cNvSpPr>
            <a:spLocks noGrp="1"/>
          </p:cNvSpPr>
          <p:nvPr>
            <p:ph idx="1"/>
          </p:nvPr>
        </p:nvSpPr>
        <p:spPr>
          <a:xfrm>
            <a:off x="1259632" y="1916832"/>
            <a:ext cx="7632848" cy="4525963"/>
          </a:xfrm>
        </p:spPr>
        <p:txBody>
          <a:bodyPr>
            <a:normAutofit/>
          </a:bodyPr>
          <a:lstStyle/>
          <a:p>
            <a:pPr marL="514350" indent="-514350">
              <a:buClr>
                <a:srgbClr val="004D7E"/>
              </a:buClr>
              <a:buFont typeface="+mj-lt"/>
              <a:buAutoNum type="arabicPeriod"/>
            </a:pPr>
            <a:r>
              <a:rPr lang="it-IT" sz="2800" dirty="0">
                <a:latin typeface="Segoe UI Symbol" panose="020B0502040204020203" pitchFamily="34" charset="0"/>
                <a:ea typeface="Segoe UI Symbol" panose="020B0502040204020203" pitchFamily="34" charset="0"/>
              </a:rPr>
              <a:t>Sono sempre </a:t>
            </a:r>
            <a:r>
              <a:rPr lang="it-IT" sz="2800" b="1" dirty="0">
                <a:solidFill>
                  <a:srgbClr val="004D7E"/>
                </a:solidFill>
                <a:latin typeface="Segoe UI Symbol" panose="020B0502040204020203" pitchFamily="34" charset="0"/>
                <a:ea typeface="Segoe UI Symbol" panose="020B0502040204020203" pitchFamily="34" charset="0"/>
              </a:rPr>
              <a:t>le stesse cose</a:t>
            </a:r>
            <a:r>
              <a:rPr lang="it-IT" sz="2800" dirty="0">
                <a:latin typeface="Segoe UI Symbol" panose="020B0502040204020203" pitchFamily="34" charset="0"/>
                <a:ea typeface="Segoe UI Symbol" panose="020B0502040204020203" pitchFamily="34" charset="0"/>
              </a:rPr>
              <a:t>… ma sono </a:t>
            </a:r>
            <a:r>
              <a:rPr lang="it-IT" sz="2800" b="1" dirty="0">
                <a:solidFill>
                  <a:srgbClr val="004D7E"/>
                </a:solidFill>
                <a:latin typeface="Segoe UI Symbol" panose="020B0502040204020203" pitchFamily="34" charset="0"/>
                <a:ea typeface="Segoe UI Symbol" panose="020B0502040204020203" pitchFamily="34" charset="0"/>
              </a:rPr>
              <a:t>le nostre cose</a:t>
            </a:r>
            <a:r>
              <a:rPr lang="it-IT" sz="2800" dirty="0">
                <a:latin typeface="Segoe UI Symbol" panose="020B0502040204020203" pitchFamily="34" charset="0"/>
                <a:ea typeface="Segoe UI Symbol" panose="020B0502040204020203" pitchFamily="34" charset="0"/>
              </a:rPr>
              <a:t>.</a:t>
            </a:r>
          </a:p>
          <a:p>
            <a:pPr marL="514350" indent="-514350">
              <a:buClr>
                <a:srgbClr val="004D7E"/>
              </a:buClr>
              <a:buFont typeface="+mj-lt"/>
              <a:buAutoNum type="arabicPeriod"/>
            </a:pPr>
            <a:r>
              <a:rPr lang="it-IT" sz="2800" dirty="0">
                <a:latin typeface="Segoe UI Symbol" panose="020B0502040204020203" pitchFamily="34" charset="0"/>
                <a:ea typeface="Segoe UI Symbol" panose="020B0502040204020203" pitchFamily="34" charset="0"/>
              </a:rPr>
              <a:t>Non sentirete tutto ciò che avete detto, ma </a:t>
            </a:r>
            <a:r>
              <a:rPr lang="it-IT" sz="2800" b="1" dirty="0">
                <a:solidFill>
                  <a:srgbClr val="004D7E"/>
                </a:solidFill>
                <a:latin typeface="Segoe UI Symbol" panose="020B0502040204020203" pitchFamily="34" charset="0"/>
                <a:ea typeface="Segoe UI Symbol" panose="020B0502040204020203" pitchFamily="34" charset="0"/>
              </a:rPr>
              <a:t>un pensiero integrato</a:t>
            </a:r>
            <a:r>
              <a:rPr lang="it-IT" sz="2800" dirty="0">
                <a:latin typeface="Segoe UI Symbol" panose="020B0502040204020203" pitchFamily="34" charset="0"/>
                <a:ea typeface="Segoe UI Symbol" panose="020B0502040204020203" pitchFamily="34" charset="0"/>
              </a:rPr>
              <a:t> su quella prospettiva.</a:t>
            </a:r>
          </a:p>
          <a:p>
            <a:pPr marL="514350" indent="-514350">
              <a:buClr>
                <a:srgbClr val="004D7E"/>
              </a:buClr>
              <a:buFont typeface="+mj-lt"/>
              <a:buAutoNum type="arabicPeriod"/>
            </a:pPr>
            <a:r>
              <a:rPr lang="it-IT" sz="2800" dirty="0">
                <a:latin typeface="Segoe UI Symbol" panose="020B0502040204020203" pitchFamily="34" charset="0"/>
                <a:ea typeface="Segoe UI Symbol" panose="020B0502040204020203" pitchFamily="34" charset="0"/>
              </a:rPr>
              <a:t>Tenere a bada le nostre </a:t>
            </a:r>
            <a:r>
              <a:rPr lang="it-IT" sz="2800" b="1" dirty="0">
                <a:solidFill>
                  <a:srgbClr val="004D7E"/>
                </a:solidFill>
                <a:latin typeface="Segoe UI Symbol" panose="020B0502040204020203" pitchFamily="34" charset="0"/>
                <a:ea typeface="Segoe UI Symbol" panose="020B0502040204020203" pitchFamily="34" charset="0"/>
              </a:rPr>
              <a:t>resistenze</a:t>
            </a:r>
            <a:r>
              <a:rPr lang="it-IT" sz="2800" dirty="0">
                <a:latin typeface="Segoe UI Symbol" panose="020B0502040204020203" pitchFamily="34" charset="0"/>
                <a:ea typeface="Segoe UI Symbol" panose="020B0502040204020203" pitchFamily="34" charset="0"/>
              </a:rPr>
              <a:t>.</a:t>
            </a:r>
          </a:p>
          <a:p>
            <a:pPr marL="514350" indent="-514350">
              <a:buClr>
                <a:srgbClr val="004D7E"/>
              </a:buClr>
              <a:buFont typeface="+mj-lt"/>
              <a:buAutoNum type="arabicPeriod"/>
            </a:pPr>
            <a:r>
              <a:rPr lang="it-IT" sz="2800" b="1" dirty="0">
                <a:solidFill>
                  <a:srgbClr val="004D7E"/>
                </a:solidFill>
                <a:latin typeface="Segoe UI Symbol" panose="020B0502040204020203" pitchFamily="34" charset="0"/>
                <a:ea typeface="Segoe UI Symbol" panose="020B0502040204020203" pitchFamily="34" charset="0"/>
              </a:rPr>
              <a:t>Sintonizziamoci con il vissuto</a:t>
            </a:r>
            <a:r>
              <a:rPr lang="it-IT" sz="2800" dirty="0">
                <a:latin typeface="Segoe UI Symbol" panose="020B0502040204020203" pitchFamily="34" charset="0"/>
                <a:ea typeface="Segoe UI Symbol" panose="020B0502040204020203" pitchFamily="34" charset="0"/>
              </a:rPr>
              <a:t> di chi abbiamo ascoltato.</a:t>
            </a:r>
          </a:p>
          <a:p>
            <a:pPr marL="514350" indent="-514350">
              <a:buClr>
                <a:srgbClr val="004D7E"/>
              </a:buClr>
              <a:buFont typeface="+mj-lt"/>
              <a:buAutoNum type="arabicPeriod"/>
            </a:pPr>
            <a:r>
              <a:rPr lang="it-IT" sz="2800" b="1" dirty="0">
                <a:solidFill>
                  <a:srgbClr val="004D7E"/>
                </a:solidFill>
                <a:latin typeface="Segoe UI Symbol" panose="020B0502040204020203" pitchFamily="34" charset="0"/>
                <a:ea typeface="Segoe UI Symbol" panose="020B0502040204020203" pitchFamily="34" charset="0"/>
              </a:rPr>
              <a:t>Verbi</a:t>
            </a:r>
            <a:r>
              <a:rPr lang="it-IT" sz="2800" dirty="0">
                <a:latin typeface="Segoe UI Symbol" panose="020B0502040204020203" pitchFamily="34" charset="0"/>
                <a:ea typeface="Segoe UI Symbol" panose="020B0502040204020203" pitchFamily="34" charset="0"/>
              </a:rPr>
              <a:t> che innescano processi.</a:t>
            </a:r>
          </a:p>
          <a:p>
            <a:pPr marL="514350" indent="-514350">
              <a:buClr>
                <a:srgbClr val="004D7E"/>
              </a:buClr>
              <a:buFont typeface="+mj-lt"/>
              <a:buAutoNum type="arabicPeriod"/>
            </a:pPr>
            <a:endParaRPr lang="it-IT" sz="2800" dirty="0">
              <a:latin typeface="Segoe UI Symbol" panose="020B0502040204020203" pitchFamily="34" charset="0"/>
              <a:ea typeface="Segoe UI Symbol" panose="020B0502040204020203" pitchFamily="34" charset="0"/>
            </a:endParaRPr>
          </a:p>
          <a:p>
            <a:pPr marL="0" indent="0">
              <a:buNone/>
            </a:pPr>
            <a:endParaRPr lang="it-IT" sz="2800" dirty="0">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2779862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15616" y="1916832"/>
            <a:ext cx="7571184" cy="4353347"/>
          </a:xfrm>
        </p:spPr>
        <p:txBody>
          <a:bodyPr>
            <a:noAutofit/>
          </a:bodyPr>
          <a:lstStyle/>
          <a:p>
            <a:pPr lvl="0" algn="just" fontAlgn="base">
              <a:buClr>
                <a:srgbClr val="004D7E"/>
              </a:buClr>
            </a:pPr>
            <a:r>
              <a:rPr lang="it-IT" sz="2200" dirty="0">
                <a:latin typeface="Segoe UI Historic" panose="020B0502040204020203" pitchFamily="34" charset="0"/>
                <a:ea typeface="Segoe UI Historic" panose="020B0502040204020203" pitchFamily="34" charset="0"/>
                <a:cs typeface="Segoe UI Historic" panose="020B0502040204020203" pitchFamily="34" charset="0"/>
              </a:rPr>
              <a:t>Nell’elaborare il nostro progetto pastorale abbiamo somministrato un questionario che ha rilevato punti di forza, criticità e ambiti da curare con maggiore attenzione.</a:t>
            </a:r>
          </a:p>
          <a:p>
            <a:pPr lvl="0" algn="just" fontAlgn="base">
              <a:buClr>
                <a:srgbClr val="004D7E"/>
              </a:buClr>
            </a:pPr>
            <a:r>
              <a:rPr lang="it-IT" sz="2200" dirty="0">
                <a:latin typeface="Segoe UI Historic" panose="020B0502040204020203" pitchFamily="34" charset="0"/>
                <a:ea typeface="Segoe UI Historic" panose="020B0502040204020203" pitchFamily="34" charset="0"/>
                <a:cs typeface="Segoe UI Historic" panose="020B0502040204020203" pitchFamily="34" charset="0"/>
              </a:rPr>
              <a:t>Nella nostra comunità, il “potere di guida” e il “potere di parola” si armonizzano.</a:t>
            </a:r>
          </a:p>
          <a:p>
            <a:pPr lvl="0" algn="just" fontAlgn="base">
              <a:buClr>
                <a:srgbClr val="004D7E"/>
              </a:buClr>
            </a:pPr>
            <a:r>
              <a:rPr lang="it-IT" sz="2200" dirty="0">
                <a:latin typeface="Segoe UI Historic" panose="020B0502040204020203" pitchFamily="34" charset="0"/>
                <a:ea typeface="Segoe UI Historic" panose="020B0502040204020203" pitchFamily="34" charset="0"/>
                <a:cs typeface="Segoe UI Historic" panose="020B0502040204020203" pitchFamily="34" charset="0"/>
              </a:rPr>
              <a:t>Gli Operatori Pastorali sono abituati a riunirsi all’inizio dell’anno pastorale per la programmazione e alla fine dell’anno per la verifica.</a:t>
            </a:r>
          </a:p>
          <a:p>
            <a:pPr algn="just">
              <a:buClr>
                <a:srgbClr val="004D7E"/>
              </a:buClr>
            </a:pPr>
            <a:r>
              <a:rPr lang="it-IT" sz="2200" dirty="0">
                <a:latin typeface="Segoe UI Historic" panose="020B0502040204020203" pitchFamily="34" charset="0"/>
                <a:ea typeface="Segoe UI Historic" panose="020B0502040204020203" pitchFamily="34" charset="0"/>
                <a:cs typeface="Segoe UI Historic" panose="020B0502040204020203" pitchFamily="34" charset="0"/>
              </a:rPr>
              <a:t>Abbiamo anche il dono di tante persone che si sentono parte e fanno piccoli servizi senza aver ricevuto uno specifico mandato per questo.</a:t>
            </a:r>
          </a:p>
        </p:txBody>
      </p:sp>
      <p:sp>
        <p:nvSpPr>
          <p:cNvPr id="6" name="Titolo 1">
            <a:extLst>
              <a:ext uri="{FF2B5EF4-FFF2-40B4-BE49-F238E27FC236}">
                <a16:creationId xmlns:a16="http://schemas.microsoft.com/office/drawing/2014/main" id="{CBCFBBBD-44DB-9041-8572-92ED1BC0CD7D}"/>
              </a:ext>
            </a:extLst>
          </p:cNvPr>
          <p:cNvSpPr txBox="1">
            <a:spLocks/>
          </p:cNvSpPr>
          <p:nvPr/>
        </p:nvSpPr>
        <p:spPr>
          <a:xfrm>
            <a:off x="2915816" y="836712"/>
            <a:ext cx="5544616" cy="101297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PARTECIPAZIONE</a:t>
            </a:r>
            <a:b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br>
            <a:r>
              <a:rPr lang="it-IT" sz="3100"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alcune buone prassi</a:t>
            </a:r>
            <a:endParaRPr lang="it-IT" sz="3100"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endParaRPr>
          </a:p>
        </p:txBody>
      </p:sp>
    </p:spTree>
    <p:extLst>
      <p:ext uri="{BB962C8B-B14F-4D97-AF65-F5344CB8AC3E}">
        <p14:creationId xmlns:p14="http://schemas.microsoft.com/office/powerpoint/2010/main" val="1652254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55576" y="2060848"/>
            <a:ext cx="7992888" cy="4353347"/>
          </a:xfrm>
        </p:spPr>
        <p:txBody>
          <a:bodyPr>
            <a:normAutofit fontScale="62500" lnSpcReduction="20000"/>
          </a:bodyPr>
          <a:lstStyle/>
          <a:p>
            <a:pPr marL="0" indent="0">
              <a:buNone/>
            </a:pPr>
            <a:r>
              <a:rPr lang="it-IT" b="1" i="1" dirty="0">
                <a:solidFill>
                  <a:srgbClr val="004D7E"/>
                </a:solidFill>
                <a:latin typeface="Segoe UI Historic" panose="020B0502040204020203" pitchFamily="34" charset="0"/>
                <a:ea typeface="Segoe UI Historic" panose="020B0502040204020203" pitchFamily="34" charset="0"/>
                <a:cs typeface="Segoe UI Historic" panose="020B0502040204020203" pitchFamily="34" charset="0"/>
              </a:rPr>
              <a:t>Convertirci al discernimento comunitario </a:t>
            </a:r>
          </a:p>
          <a:p>
            <a:pPr algn="just" fontAlgn="base">
              <a:buClr>
                <a:srgbClr val="004D7E"/>
              </a:buClr>
            </a:pPr>
            <a:r>
              <a:rPr lang="it-IT" dirty="0">
                <a:latin typeface="Segoe UI Historic" panose="020B0502040204020203" pitchFamily="34" charset="0"/>
                <a:ea typeface="Segoe UI Historic" panose="020B0502040204020203" pitchFamily="34" charset="0"/>
                <a:cs typeface="Segoe UI Historic" panose="020B0502040204020203" pitchFamily="34" charset="0"/>
              </a:rPr>
              <a:t>In molti gruppi è emerso che spesso </a:t>
            </a:r>
            <a:r>
              <a:rPr lang="it-IT" b="1" dirty="0">
                <a:solidFill>
                  <a:srgbClr val="004D7E"/>
                </a:solidFill>
                <a:latin typeface="Segoe UI Historic" panose="020B0502040204020203" pitchFamily="34" charset="0"/>
                <a:ea typeface="Segoe UI Historic" panose="020B0502040204020203" pitchFamily="34" charset="0"/>
                <a:cs typeface="Segoe UI Historic" panose="020B0502040204020203" pitchFamily="34" charset="0"/>
              </a:rPr>
              <a:t>non c’è un vero e proprio discernimento comunitario</a:t>
            </a:r>
            <a:r>
              <a:rPr lang="it-IT" dirty="0">
                <a:latin typeface="Segoe UI Historic" panose="020B0502040204020203" pitchFamily="34" charset="0"/>
                <a:ea typeface="Segoe UI Historic" panose="020B0502040204020203" pitchFamily="34" charset="0"/>
                <a:cs typeface="Segoe UI Historic" panose="020B0502040204020203" pitchFamily="34" charset="0"/>
              </a:rPr>
              <a:t>: si sceglie-decide in base a cosa? Spesso i comportamenti autoreferenziali e di mancata apertura bloccano le idee già nella fase propositiva o trovano scarsa partecipazione nella fase decisionale e attuativa.</a:t>
            </a:r>
          </a:p>
          <a:p>
            <a:pPr algn="just" fontAlgn="base">
              <a:buClr>
                <a:srgbClr val="004D7E"/>
              </a:buClr>
            </a:pPr>
            <a:r>
              <a:rPr lang="it-IT" dirty="0">
                <a:latin typeface="Segoe UI Historic" panose="020B0502040204020203" pitchFamily="34" charset="0"/>
                <a:ea typeface="Segoe UI Historic" panose="020B0502040204020203" pitchFamily="34" charset="0"/>
                <a:cs typeface="Segoe UI Historic" panose="020B0502040204020203" pitchFamily="34" charset="0"/>
              </a:rPr>
              <a:t>A volte </a:t>
            </a:r>
            <a:r>
              <a:rPr lang="it-IT" b="1" dirty="0">
                <a:solidFill>
                  <a:srgbClr val="004D7E"/>
                </a:solidFill>
                <a:latin typeface="Segoe UI Historic" panose="020B0502040204020203" pitchFamily="34" charset="0"/>
                <a:ea typeface="Segoe UI Historic" panose="020B0502040204020203" pitchFamily="34" charset="0"/>
                <a:cs typeface="Segoe UI Historic" panose="020B0502040204020203" pitchFamily="34" charset="0"/>
              </a:rPr>
              <a:t>ci autocensuriamo </a:t>
            </a:r>
            <a:r>
              <a:rPr lang="it-IT" dirty="0">
                <a:latin typeface="Segoe UI Historic" panose="020B0502040204020203" pitchFamily="34" charset="0"/>
                <a:ea typeface="Segoe UI Historic" panose="020B0502040204020203" pitchFamily="34" charset="0"/>
                <a:cs typeface="Segoe UI Historic" panose="020B0502040204020203" pitchFamily="34" charset="0"/>
              </a:rPr>
              <a:t>nell’esprimerci, per paura del confronto e del giudizio. </a:t>
            </a:r>
            <a:r>
              <a:rPr lang="it-IT" b="1" dirty="0">
                <a:solidFill>
                  <a:srgbClr val="004D7E"/>
                </a:solidFill>
                <a:latin typeface="Segoe UI Historic" panose="020B0502040204020203" pitchFamily="34" charset="0"/>
                <a:ea typeface="Segoe UI Historic" panose="020B0502040204020203" pitchFamily="34" charset="0"/>
                <a:cs typeface="Segoe UI Historic" panose="020B0502040204020203" pitchFamily="34" charset="0"/>
              </a:rPr>
              <a:t>Le scelte condivise </a:t>
            </a:r>
            <a:r>
              <a:rPr lang="it-IT" dirty="0">
                <a:latin typeface="Segoe UI Historic" panose="020B0502040204020203" pitchFamily="34" charset="0"/>
                <a:ea typeface="Segoe UI Historic" panose="020B0502040204020203" pitchFamily="34" charset="0"/>
                <a:cs typeface="Segoe UI Historic" panose="020B0502040204020203" pitchFamily="34" charset="0"/>
              </a:rPr>
              <a:t>secondo lo Spirito, al contrario, </a:t>
            </a:r>
            <a:r>
              <a:rPr lang="it-IT" b="1" dirty="0">
                <a:solidFill>
                  <a:srgbClr val="004D7E"/>
                </a:solidFill>
                <a:latin typeface="Segoe UI Historic" panose="020B0502040204020203" pitchFamily="34" charset="0"/>
                <a:ea typeface="Segoe UI Historic" panose="020B0502040204020203" pitchFamily="34" charset="0"/>
                <a:cs typeface="Segoe UI Historic" panose="020B0502040204020203" pitchFamily="34" charset="0"/>
              </a:rPr>
              <a:t>emergono proprio dal confronto</a:t>
            </a:r>
            <a:r>
              <a:rPr lang="it-IT" dirty="0">
                <a:latin typeface="Segoe UI Historic" panose="020B0502040204020203" pitchFamily="34" charset="0"/>
                <a:ea typeface="Segoe UI Historic" panose="020B0502040204020203" pitchFamily="34" charset="0"/>
                <a:cs typeface="Segoe UI Historic" panose="020B0502040204020203" pitchFamily="34" charset="0"/>
              </a:rPr>
              <a:t>!</a:t>
            </a:r>
          </a:p>
          <a:p>
            <a:pPr algn="just" fontAlgn="base">
              <a:buClr>
                <a:srgbClr val="004D7E"/>
              </a:buClr>
            </a:pPr>
            <a:r>
              <a:rPr lang="it-IT" b="1" dirty="0">
                <a:solidFill>
                  <a:srgbClr val="004D7E"/>
                </a:solidFill>
                <a:latin typeface="Segoe UI Historic" panose="020B0502040204020203" pitchFamily="34" charset="0"/>
                <a:ea typeface="Segoe UI Historic" panose="020B0502040204020203" pitchFamily="34" charset="0"/>
                <a:cs typeface="Segoe UI Historic" panose="020B0502040204020203" pitchFamily="34" charset="0"/>
              </a:rPr>
              <a:t>Difficile rinnovarsi </a:t>
            </a:r>
            <a:r>
              <a:rPr lang="it-IT" dirty="0">
                <a:latin typeface="Segoe UI Historic" panose="020B0502040204020203" pitchFamily="34" charset="0"/>
                <a:ea typeface="Segoe UI Historic" panose="020B0502040204020203" pitchFamily="34" charset="0"/>
                <a:cs typeface="Segoe UI Historic" panose="020B0502040204020203" pitchFamily="34" charset="0"/>
              </a:rPr>
              <a:t>perché le nostre prassi non sono radicate in un reale cambiamento di visione ecclesiale.</a:t>
            </a:r>
          </a:p>
          <a:p>
            <a:pPr algn="just" fontAlgn="base">
              <a:buClr>
                <a:srgbClr val="004D7E"/>
              </a:buClr>
            </a:pPr>
            <a:r>
              <a:rPr lang="it-IT" b="1" dirty="0">
                <a:solidFill>
                  <a:srgbClr val="004D7E"/>
                </a:solidFill>
                <a:latin typeface="Segoe UI Historic" panose="020B0502040204020203" pitchFamily="34" charset="0"/>
                <a:ea typeface="Segoe UI Historic" panose="020B0502040204020203" pitchFamily="34" charset="0"/>
                <a:cs typeface="Segoe UI Historic" panose="020B0502040204020203" pitchFamily="34" charset="0"/>
              </a:rPr>
              <a:t>Le esperienze comunitarie e sinodali che abbiamo vissuto in passato hanno perso efficacia</a:t>
            </a:r>
            <a:r>
              <a:rPr lang="it-IT" dirty="0">
                <a:latin typeface="Segoe UI Historic" panose="020B0502040204020203" pitchFamily="34" charset="0"/>
                <a:ea typeface="Segoe UI Historic" panose="020B0502040204020203" pitchFamily="34" charset="0"/>
                <a:cs typeface="Segoe UI Historic" panose="020B0502040204020203" pitchFamily="34" charset="0"/>
              </a:rPr>
              <a:t> perché spesso non sono state assunte nella vita diocesana, vicariale e parrocchiale; le esperienze comunitarie vanno ripensate, valorizzate e verificate.</a:t>
            </a:r>
          </a:p>
          <a:p>
            <a:pPr>
              <a:buClr>
                <a:srgbClr val="004D7E"/>
              </a:buClr>
            </a:pPr>
            <a:endParaRPr lang="it-IT" dirty="0">
              <a:latin typeface="Segoe UI Symbol" panose="020B0502040204020203" pitchFamily="34" charset="0"/>
              <a:ea typeface="Segoe UI Symbol" panose="020B0502040204020203" pitchFamily="34" charset="0"/>
            </a:endParaRPr>
          </a:p>
        </p:txBody>
      </p:sp>
      <p:sp>
        <p:nvSpPr>
          <p:cNvPr id="6" name="Titolo 1">
            <a:extLst>
              <a:ext uri="{FF2B5EF4-FFF2-40B4-BE49-F238E27FC236}">
                <a16:creationId xmlns:a16="http://schemas.microsoft.com/office/drawing/2014/main" id="{6D55CB1E-D420-EA42-BB9F-A950A4C65BA1}"/>
              </a:ext>
            </a:extLst>
          </p:cNvPr>
          <p:cNvSpPr txBox="1">
            <a:spLocks/>
          </p:cNvSpPr>
          <p:nvPr/>
        </p:nvSpPr>
        <p:spPr>
          <a:xfrm>
            <a:off x="2915816" y="836712"/>
            <a:ext cx="5544616" cy="101297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PARTECIPAZIONE</a:t>
            </a:r>
            <a:b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br>
            <a:r>
              <a:rPr lang="it-IT" sz="3100"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dai limiti alla conversione</a:t>
            </a:r>
          </a:p>
        </p:txBody>
      </p:sp>
    </p:spTree>
    <p:extLst>
      <p:ext uri="{BB962C8B-B14F-4D97-AF65-F5344CB8AC3E}">
        <p14:creationId xmlns:p14="http://schemas.microsoft.com/office/powerpoint/2010/main" val="1842188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27584" y="1844824"/>
            <a:ext cx="7992888" cy="4680520"/>
          </a:xfrm>
        </p:spPr>
        <p:txBody>
          <a:bodyPr>
            <a:normAutofit fontScale="85000" lnSpcReduction="20000"/>
          </a:bodyPr>
          <a:lstStyle/>
          <a:p>
            <a:pPr marL="0" indent="0" algn="just">
              <a:buNone/>
            </a:pPr>
            <a:r>
              <a:rPr lang="it-IT" sz="2000" b="1" i="1" dirty="0">
                <a:solidFill>
                  <a:srgbClr val="004D7E"/>
                </a:solidFill>
                <a:latin typeface="Segoe UI Symbol" panose="020B0502040204020203" pitchFamily="34" charset="0"/>
                <a:ea typeface="Segoe UI Symbol" panose="020B0502040204020203" pitchFamily="34" charset="0"/>
                <a:cs typeface="Segoe UI Historic" panose="020B0502040204020203" pitchFamily="34" charset="0"/>
              </a:rPr>
              <a:t>Convertire il funzionamento degli organismi di partecipazione </a:t>
            </a:r>
          </a:p>
          <a:p>
            <a:pPr algn="just" fontAlgn="base">
              <a:buClr>
                <a:srgbClr val="004D7E"/>
              </a:buClr>
            </a:pPr>
            <a:r>
              <a:rPr lang="it-IT" sz="2200" dirty="0">
                <a:latin typeface="Segoe UI Symbol" panose="020B0502040204020203" pitchFamily="34" charset="0"/>
                <a:ea typeface="Segoe UI Symbol" panose="020B0502040204020203" pitchFamily="34" charset="0"/>
              </a:rPr>
              <a:t>In alcuni contesti </a:t>
            </a:r>
            <a:r>
              <a:rPr lang="it-IT" sz="2200" b="1" dirty="0">
                <a:solidFill>
                  <a:srgbClr val="004D7E"/>
                </a:solidFill>
                <a:latin typeface="Segoe UI Symbol" panose="020B0502040204020203" pitchFamily="34" charset="0"/>
                <a:ea typeface="Segoe UI Symbol" panose="020B0502040204020203" pitchFamily="34" charset="0"/>
              </a:rPr>
              <a:t>il CPP non sempre è un laboratorio di ricerca</a:t>
            </a:r>
            <a:r>
              <a:rPr lang="it-IT" sz="2200" dirty="0">
                <a:latin typeface="Segoe UI Symbol" panose="020B0502040204020203" pitchFamily="34" charset="0"/>
                <a:ea typeface="Segoe UI Symbol" panose="020B0502040204020203" pitchFamily="34" charset="0"/>
              </a:rPr>
              <a:t> e i membri sono più propensi ad assumere semplicemente atteggiamenti di collaborazione, invece di esercitare un vero senso di corresponsabilità. Da qui si manifesta la mancanza di chiarezza su come poter fruire appieno delle potenzialità degli organismi di partecipazione. Per questo motivo </a:t>
            </a:r>
            <a:r>
              <a:rPr lang="it-IT" sz="2200" b="1" dirty="0">
                <a:solidFill>
                  <a:srgbClr val="004D7E"/>
                </a:solidFill>
                <a:latin typeface="Segoe UI Symbol" panose="020B0502040204020203" pitchFamily="34" charset="0"/>
                <a:ea typeface="Segoe UI Symbol" panose="020B0502040204020203" pitchFamily="34" charset="0"/>
              </a:rPr>
              <a:t>l’aspetto della </a:t>
            </a:r>
            <a:r>
              <a:rPr lang="it-IT" sz="2200" b="1" dirty="0" err="1">
                <a:solidFill>
                  <a:srgbClr val="004D7E"/>
                </a:solidFill>
                <a:latin typeface="Segoe UI Symbol" panose="020B0502040204020203" pitchFamily="34" charset="0"/>
                <a:ea typeface="Segoe UI Symbol" panose="020B0502040204020203" pitchFamily="34" charset="0"/>
              </a:rPr>
              <a:t>consultività</a:t>
            </a:r>
            <a:r>
              <a:rPr lang="it-IT" sz="2200" b="1" dirty="0">
                <a:solidFill>
                  <a:srgbClr val="004D7E"/>
                </a:solidFill>
                <a:latin typeface="Segoe UI Symbol" panose="020B0502040204020203" pitchFamily="34" charset="0"/>
                <a:ea typeface="Segoe UI Symbol" panose="020B0502040204020203" pitchFamily="34" charset="0"/>
              </a:rPr>
              <a:t> spesso è vissuto come limitante,</a:t>
            </a:r>
            <a:r>
              <a:rPr lang="it-IT" sz="2200" dirty="0">
                <a:latin typeface="Segoe UI Symbol" panose="020B0502040204020203" pitchFamily="34" charset="0"/>
                <a:ea typeface="Segoe UI Symbol" panose="020B0502040204020203" pitchFamily="34" charset="0"/>
              </a:rPr>
              <a:t> dovrebbe esserne chiarita la reale essenza per responsabilizzarne i membri degli organismi sinodali.</a:t>
            </a:r>
          </a:p>
          <a:p>
            <a:pPr algn="just" fontAlgn="base">
              <a:buClr>
                <a:srgbClr val="004D7E"/>
              </a:buClr>
            </a:pPr>
            <a:r>
              <a:rPr lang="it-IT" sz="2200" dirty="0">
                <a:latin typeface="Segoe UI Symbol" panose="020B0502040204020203" pitchFamily="34" charset="0"/>
                <a:ea typeface="Segoe UI Symbol" panose="020B0502040204020203" pitchFamily="34" charset="0"/>
              </a:rPr>
              <a:t>A volte i CPP non ascoltano i bisogni del territorio, risultando </a:t>
            </a:r>
            <a:r>
              <a:rPr lang="it-IT" sz="2200" b="1" dirty="0">
                <a:solidFill>
                  <a:srgbClr val="004D7E"/>
                </a:solidFill>
                <a:latin typeface="Segoe UI Symbol" panose="020B0502040204020203" pitchFamily="34" charset="0"/>
                <a:ea typeface="Segoe UI Symbol" panose="020B0502040204020203" pitchFamily="34" charset="0"/>
              </a:rPr>
              <a:t>poco attenti alle provocazioni del mondo che cambia</a:t>
            </a:r>
            <a:r>
              <a:rPr lang="it-IT" sz="2200" dirty="0">
                <a:latin typeface="Segoe UI Symbol" panose="020B0502040204020203" pitchFamily="34" charset="0"/>
                <a:ea typeface="Segoe UI Symbol" panose="020B0502040204020203" pitchFamily="34" charset="0"/>
              </a:rPr>
              <a:t>.</a:t>
            </a:r>
          </a:p>
          <a:p>
            <a:pPr algn="just" fontAlgn="base">
              <a:buClr>
                <a:srgbClr val="004D7E"/>
              </a:buClr>
            </a:pPr>
            <a:r>
              <a:rPr lang="it-IT" sz="2200" dirty="0">
                <a:latin typeface="Segoe UI Symbol" panose="020B0502040204020203" pitchFamily="34" charset="0"/>
                <a:ea typeface="Segoe UI Symbol" panose="020B0502040204020203" pitchFamily="34" charset="0"/>
              </a:rPr>
              <a:t>Ci si ritrova ad </a:t>
            </a:r>
            <a:r>
              <a:rPr lang="it-IT" sz="2200" b="1" dirty="0">
                <a:solidFill>
                  <a:srgbClr val="004D7E"/>
                </a:solidFill>
                <a:latin typeface="Segoe UI Symbol" panose="020B0502040204020203" pitchFamily="34" charset="0"/>
                <a:ea typeface="Segoe UI Symbol" panose="020B0502040204020203" pitchFamily="34" charset="0"/>
              </a:rPr>
              <a:t>essere sempre gli stessi </a:t>
            </a:r>
            <a:r>
              <a:rPr lang="it-IT" sz="2200" dirty="0">
                <a:latin typeface="Segoe UI Symbol" panose="020B0502040204020203" pitchFamily="34" charset="0"/>
                <a:ea typeface="Segoe UI Symbol" panose="020B0502040204020203" pitchFamily="34" charset="0"/>
              </a:rPr>
              <a:t>e questo può generare chiusure e stanchezze; non si riesce ad individuare, fuori dai gruppi già costituiti, risorse umane e professionali da coinvolgere.</a:t>
            </a:r>
          </a:p>
          <a:p>
            <a:pPr algn="just" fontAlgn="base">
              <a:buClr>
                <a:srgbClr val="004D7E"/>
              </a:buClr>
            </a:pPr>
            <a:r>
              <a:rPr lang="it-IT" sz="2200" dirty="0">
                <a:latin typeface="Segoe UI Symbol" panose="020B0502040204020203" pitchFamily="34" charset="0"/>
                <a:ea typeface="Segoe UI Symbol" panose="020B0502040204020203" pitchFamily="34" charset="0"/>
              </a:rPr>
              <a:t>Tra gli organismi di partecipazione (diocesani, vicariali e parrocchiali) a volte </a:t>
            </a:r>
            <a:r>
              <a:rPr lang="it-IT" sz="2200" b="1" dirty="0">
                <a:solidFill>
                  <a:srgbClr val="004D7E"/>
                </a:solidFill>
                <a:latin typeface="Segoe UI Symbol" panose="020B0502040204020203" pitchFamily="34" charset="0"/>
                <a:ea typeface="Segoe UI Symbol" panose="020B0502040204020203" pitchFamily="34" charset="0"/>
              </a:rPr>
              <a:t>manca la capacità di collaborare</a:t>
            </a:r>
            <a:r>
              <a:rPr lang="it-IT" sz="2200" dirty="0">
                <a:latin typeface="Segoe UI Symbol" panose="020B0502040204020203" pitchFamily="34" charset="0"/>
                <a:ea typeface="Segoe UI Symbol" panose="020B0502040204020203" pitchFamily="34" charset="0"/>
              </a:rPr>
              <a:t>, per lo più a motivo dell’assenza di una visione unitaria della pastorale e di una progettualità condivisa.</a:t>
            </a:r>
          </a:p>
        </p:txBody>
      </p:sp>
      <p:sp>
        <p:nvSpPr>
          <p:cNvPr id="6" name="Titolo 1">
            <a:extLst>
              <a:ext uri="{FF2B5EF4-FFF2-40B4-BE49-F238E27FC236}">
                <a16:creationId xmlns:a16="http://schemas.microsoft.com/office/drawing/2014/main" id="{31B10FB4-D88B-BE45-B088-7D674AB6F9CF}"/>
              </a:ext>
            </a:extLst>
          </p:cNvPr>
          <p:cNvSpPr txBox="1">
            <a:spLocks/>
          </p:cNvSpPr>
          <p:nvPr/>
        </p:nvSpPr>
        <p:spPr>
          <a:xfrm>
            <a:off x="2915816" y="836712"/>
            <a:ext cx="5544616" cy="101297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PARTECIPAZIONE</a:t>
            </a:r>
            <a:b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br>
            <a:r>
              <a:rPr lang="it-IT" sz="3100"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dai limiti alla conversione</a:t>
            </a:r>
          </a:p>
        </p:txBody>
      </p:sp>
    </p:spTree>
    <p:extLst>
      <p:ext uri="{BB962C8B-B14F-4D97-AF65-F5344CB8AC3E}">
        <p14:creationId xmlns:p14="http://schemas.microsoft.com/office/powerpoint/2010/main" val="4087057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547664" y="2132856"/>
            <a:ext cx="7272808" cy="4536504"/>
          </a:xfrm>
        </p:spPr>
        <p:txBody>
          <a:bodyPr>
            <a:normAutofit fontScale="70000" lnSpcReduction="20000"/>
          </a:bodyPr>
          <a:lstStyle/>
          <a:p>
            <a:pPr marL="0" indent="0" algn="just">
              <a:buClr>
                <a:srgbClr val="004D7E"/>
              </a:buClr>
              <a:buNone/>
            </a:pPr>
            <a:r>
              <a:rPr lang="it-IT" sz="3100" b="1" i="1" dirty="0">
                <a:solidFill>
                  <a:srgbClr val="004D7E"/>
                </a:solidFill>
                <a:latin typeface="Segoe UI Symbol" panose="020B0502040204020203" pitchFamily="34" charset="0"/>
                <a:ea typeface="Segoe UI Symbol" panose="020B0502040204020203" pitchFamily="34" charset="0"/>
                <a:cs typeface="Segoe UI Historic" panose="020B0502040204020203" pitchFamily="34" charset="0"/>
              </a:rPr>
              <a:t>Convertire alla sinodalità gli organismi di partecipazione </a:t>
            </a:r>
          </a:p>
          <a:p>
            <a:pPr algn="just" fontAlgn="base">
              <a:buClr>
                <a:srgbClr val="004D7E"/>
              </a:buClr>
            </a:pPr>
            <a:r>
              <a:rPr lang="it-IT" dirty="0">
                <a:latin typeface="Segoe UI Symbol" panose="020B0502040204020203" pitchFamily="34" charset="0"/>
                <a:ea typeface="Segoe UI Symbol" panose="020B0502040204020203" pitchFamily="34" charset="0"/>
              </a:rPr>
              <a:t>L’esigenza di </a:t>
            </a:r>
            <a:r>
              <a:rPr lang="it-IT" b="1" dirty="0">
                <a:solidFill>
                  <a:srgbClr val="004D7E"/>
                </a:solidFill>
                <a:latin typeface="Segoe UI Symbol" panose="020B0502040204020203" pitchFamily="34" charset="0"/>
                <a:ea typeface="Segoe UI Symbol" panose="020B0502040204020203" pitchFamily="34" charset="0"/>
              </a:rPr>
              <a:t>migliorare la relazione e il confronto fra gruppi </a:t>
            </a:r>
            <a:r>
              <a:rPr lang="it-IT" dirty="0">
                <a:latin typeface="Segoe UI Symbol" panose="020B0502040204020203" pitchFamily="34" charset="0"/>
                <a:ea typeface="Segoe UI Symbol" panose="020B0502040204020203" pitchFamily="34" charset="0"/>
              </a:rPr>
              <a:t>si è accentuata con la pandemia. Adesso sentiamo maggiormente la necessità di lavorare insieme, razionalizzando forze, ottimizzando i tempi, con un maggiore senso di responsabilità, di condivisione e di passione.</a:t>
            </a:r>
          </a:p>
          <a:p>
            <a:pPr algn="just" fontAlgn="base">
              <a:buClr>
                <a:srgbClr val="004D7E"/>
              </a:buClr>
            </a:pPr>
            <a:r>
              <a:rPr lang="it-IT" dirty="0">
                <a:latin typeface="Segoe UI Symbol" panose="020B0502040204020203" pitchFamily="34" charset="0"/>
                <a:ea typeface="Segoe UI Symbol" panose="020B0502040204020203" pitchFamily="34" charset="0"/>
              </a:rPr>
              <a:t>La </a:t>
            </a:r>
            <a:r>
              <a:rPr lang="it-IT" b="1" dirty="0">
                <a:solidFill>
                  <a:srgbClr val="004D7E"/>
                </a:solidFill>
                <a:latin typeface="Segoe UI Symbol" panose="020B0502040204020203" pitchFamily="34" charset="0"/>
                <a:ea typeface="Segoe UI Symbol" panose="020B0502040204020203" pitchFamily="34" charset="0"/>
              </a:rPr>
              <a:t>mancata integrazione dei diversi gruppi, associazioni, movimenti ecclesiali – tra loro e con la diocesi – </a:t>
            </a:r>
            <a:r>
              <a:rPr lang="it-IT" dirty="0">
                <a:latin typeface="Segoe UI Symbol" panose="020B0502040204020203" pitchFamily="34" charset="0"/>
                <a:ea typeface="Segoe UI Symbol" panose="020B0502040204020203" pitchFamily="34" charset="0"/>
              </a:rPr>
              <a:t>limita la comunione ecclesiale con la conseguente fatica a dare risposte come Chiesa e con scelte di Chiesa.</a:t>
            </a:r>
          </a:p>
          <a:p>
            <a:pPr algn="just" fontAlgn="base">
              <a:buClr>
                <a:srgbClr val="004D7E"/>
              </a:buClr>
            </a:pPr>
            <a:r>
              <a:rPr lang="it-IT" dirty="0">
                <a:latin typeface="Segoe UI Symbol" panose="020B0502040204020203" pitchFamily="34" charset="0"/>
                <a:ea typeface="Segoe UI Symbol" panose="020B0502040204020203" pitchFamily="34" charset="0"/>
              </a:rPr>
              <a:t>Gli </a:t>
            </a:r>
            <a:r>
              <a:rPr lang="it-IT" b="1" dirty="0">
                <a:solidFill>
                  <a:srgbClr val="004D7E"/>
                </a:solidFill>
                <a:latin typeface="Segoe UI Symbol" panose="020B0502040204020203" pitchFamily="34" charset="0"/>
                <a:ea typeface="Segoe UI Symbol" panose="020B0502040204020203" pitchFamily="34" charset="0"/>
              </a:rPr>
              <a:t>incarichi sono percepiti come riconoscimenti</a:t>
            </a:r>
            <a:r>
              <a:rPr lang="it-IT" dirty="0">
                <a:latin typeface="Segoe UI Symbol" panose="020B0502040204020203" pitchFamily="34" charset="0"/>
                <a:ea typeface="Segoe UI Symbol" panose="020B0502040204020203" pitchFamily="34" charset="0"/>
              </a:rPr>
              <a:t> di uno </a:t>
            </a:r>
            <a:r>
              <a:rPr lang="it-IT" i="1" dirty="0">
                <a:latin typeface="Segoe UI Symbol" panose="020B0502040204020203" pitchFamily="34" charset="0"/>
                <a:ea typeface="Segoe UI Symbol" panose="020B0502040204020203" pitchFamily="34" charset="0"/>
              </a:rPr>
              <a:t>status</a:t>
            </a:r>
            <a:r>
              <a:rPr lang="it-IT" dirty="0">
                <a:latin typeface="Segoe UI Symbol" panose="020B0502040204020203" pitchFamily="34" charset="0"/>
                <a:ea typeface="Segoe UI Symbol" panose="020B0502040204020203" pitchFamily="34" charset="0"/>
              </a:rPr>
              <a:t> alimentando atteggiamenti di superiorità e di protagonismo e non come servizio.</a:t>
            </a:r>
            <a:endParaRPr lang="it-IT" sz="2200" dirty="0">
              <a:latin typeface="Segoe UI Symbol" panose="020B0502040204020203" pitchFamily="34" charset="0"/>
              <a:ea typeface="Segoe UI Symbol" panose="020B0502040204020203" pitchFamily="34" charset="0"/>
            </a:endParaRPr>
          </a:p>
        </p:txBody>
      </p:sp>
      <p:sp>
        <p:nvSpPr>
          <p:cNvPr id="6" name="Titolo 1">
            <a:extLst>
              <a:ext uri="{FF2B5EF4-FFF2-40B4-BE49-F238E27FC236}">
                <a16:creationId xmlns:a16="http://schemas.microsoft.com/office/drawing/2014/main" id="{9F4F16A5-16E3-434F-9A7A-953F7033D2D2}"/>
              </a:ext>
            </a:extLst>
          </p:cNvPr>
          <p:cNvSpPr txBox="1">
            <a:spLocks/>
          </p:cNvSpPr>
          <p:nvPr/>
        </p:nvSpPr>
        <p:spPr>
          <a:xfrm>
            <a:off x="2915816" y="836712"/>
            <a:ext cx="5544616" cy="101297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PARTECIPAZIONE</a:t>
            </a:r>
            <a:b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br>
            <a:r>
              <a:rPr lang="it-IT" sz="3100"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dai limiti alla conversione</a:t>
            </a:r>
            <a:endParaRPr lang="it-IT" sz="3100"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endParaRPr>
          </a:p>
        </p:txBody>
      </p:sp>
    </p:spTree>
    <p:extLst>
      <p:ext uri="{BB962C8B-B14F-4D97-AF65-F5344CB8AC3E}">
        <p14:creationId xmlns:p14="http://schemas.microsoft.com/office/powerpoint/2010/main" val="3277587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71600" y="1916832"/>
            <a:ext cx="7715200" cy="4525963"/>
          </a:xfrm>
        </p:spPr>
        <p:txBody>
          <a:bodyPr>
            <a:normAutofit fontScale="92500" lnSpcReduction="20000"/>
          </a:bodyPr>
          <a:lstStyle/>
          <a:p>
            <a:pPr marL="0" indent="0" algn="just">
              <a:buNone/>
            </a:pPr>
            <a:r>
              <a:rPr lang="it-IT" sz="2400" dirty="0">
                <a:latin typeface="Segoe UI Historic" panose="020B0502040204020203" pitchFamily="34" charset="0"/>
                <a:ea typeface="Segoe UI Historic" panose="020B0502040204020203" pitchFamily="34" charset="0"/>
                <a:cs typeface="Segoe UI Historic" panose="020B0502040204020203" pitchFamily="34" charset="0"/>
              </a:rPr>
              <a:t>Dai gruppi sinodali è emerso che lo Spirito Santo sta chiedendo alla Chiesa di </a:t>
            </a:r>
            <a:r>
              <a:rPr lang="it-IT" sz="2400" b="1" i="1" dirty="0">
                <a:solidFill>
                  <a:srgbClr val="004D7E"/>
                </a:solidFill>
                <a:latin typeface="Segoe UI Historic" panose="020B0502040204020203" pitchFamily="34" charset="0"/>
                <a:ea typeface="Segoe UI Historic" panose="020B0502040204020203" pitchFamily="34" charset="0"/>
                <a:cs typeface="Segoe UI Historic" panose="020B0502040204020203" pitchFamily="34" charset="0"/>
              </a:rPr>
              <a:t>far diventare gli organismi di partecipazione “laboratori sinodali” di ricerca. </a:t>
            </a:r>
            <a:r>
              <a:rPr lang="it-IT" sz="2400" dirty="0">
                <a:latin typeface="Segoe UI Historic" panose="020B0502040204020203" pitchFamily="34" charset="0"/>
                <a:ea typeface="Segoe UI Historic" panose="020B0502040204020203" pitchFamily="34" charset="0"/>
                <a:cs typeface="Segoe UI Historic" panose="020B0502040204020203" pitchFamily="34" charset="0"/>
              </a:rPr>
              <a:t>Perché questo avvenga si rende necessario:</a:t>
            </a:r>
          </a:p>
          <a:p>
            <a:pPr algn="just"/>
            <a:r>
              <a:rPr lang="it-IT" sz="2400" b="1" i="1" dirty="0">
                <a:solidFill>
                  <a:srgbClr val="004D7E"/>
                </a:solidFill>
                <a:latin typeface="Segoe UI Historic" panose="020B0502040204020203" pitchFamily="34" charset="0"/>
                <a:ea typeface="Segoe UI Historic" panose="020B0502040204020203" pitchFamily="34" charset="0"/>
                <a:cs typeface="Segoe UI Historic" panose="020B0502040204020203" pitchFamily="34" charset="0"/>
              </a:rPr>
              <a:t>Diventare laboratori di pensiero e di azione</a:t>
            </a:r>
            <a:r>
              <a:rPr lang="it-IT" sz="2400" dirty="0">
                <a:solidFill>
                  <a:srgbClr val="004D7E"/>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it-IT" sz="2400" dirty="0">
                <a:latin typeface="Segoe UI Historic" panose="020B0502040204020203" pitchFamily="34" charset="0"/>
                <a:ea typeface="Segoe UI Historic" panose="020B0502040204020203" pitchFamily="34" charset="0"/>
                <a:cs typeface="Segoe UI Historic" panose="020B0502040204020203" pitchFamily="34" charset="0"/>
              </a:rPr>
              <a:t>per rivolgere una proposta a coloro che sono ai margini della vita parrocchiale e della società. A tal proposito è necessario abbandonare un atteggiamento di perpetua ostilità e diffidenza nei confronti del mondo per affrontare temi che incrociano concretamente la vita delle donne e degli uomini di oggi (ricerca di senso, ambiente, legalità e giustizia, migranti, famiglie ferite, questioni legate all’affettività-sessualità, identità di genere, …). I consigli diventino davvero luoghi di promozione della comunione tra le diverse associazioni e con il territorio (ascolto degli organismi istituzionali).</a:t>
            </a:r>
          </a:p>
        </p:txBody>
      </p:sp>
      <p:sp>
        <p:nvSpPr>
          <p:cNvPr id="5" name="Titolo 1">
            <a:extLst>
              <a:ext uri="{FF2B5EF4-FFF2-40B4-BE49-F238E27FC236}">
                <a16:creationId xmlns:a16="http://schemas.microsoft.com/office/drawing/2014/main" id="{F39D32B8-F7D6-9D40-AB35-067E0BF08818}"/>
              </a:ext>
            </a:extLst>
          </p:cNvPr>
          <p:cNvSpPr txBox="1">
            <a:spLocks/>
          </p:cNvSpPr>
          <p:nvPr/>
        </p:nvSpPr>
        <p:spPr>
          <a:xfrm>
            <a:off x="2915816" y="836712"/>
            <a:ext cx="5544616" cy="101297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PARTECIPAZIONE</a:t>
            </a:r>
            <a:b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br>
            <a:r>
              <a:rPr lang="it-IT" sz="3100"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per frequentare il futuro</a:t>
            </a:r>
            <a:endParaRPr lang="it-IT" sz="3100"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endParaRPr>
          </a:p>
        </p:txBody>
      </p:sp>
    </p:spTree>
    <p:extLst>
      <p:ext uri="{BB962C8B-B14F-4D97-AF65-F5344CB8AC3E}">
        <p14:creationId xmlns:p14="http://schemas.microsoft.com/office/powerpoint/2010/main" val="943870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71600" y="1916832"/>
            <a:ext cx="7715200" cy="4525963"/>
          </a:xfrm>
        </p:spPr>
        <p:txBody>
          <a:bodyPr>
            <a:normAutofit fontScale="70000" lnSpcReduction="20000"/>
          </a:bodyPr>
          <a:lstStyle/>
          <a:p>
            <a:pPr algn="just"/>
            <a:r>
              <a:rPr lang="it-IT" b="1" i="1" dirty="0">
                <a:solidFill>
                  <a:srgbClr val="004D7E"/>
                </a:solidFill>
                <a:latin typeface="Segoe UI Historic" panose="020B0502040204020203" pitchFamily="34" charset="0"/>
                <a:ea typeface="Segoe UI Historic" panose="020B0502040204020203" pitchFamily="34" charset="0"/>
                <a:cs typeface="Segoe UI Historic" panose="020B0502040204020203" pitchFamily="34" charset="0"/>
              </a:rPr>
              <a:t>Imparare a narrarsi.</a:t>
            </a:r>
            <a:r>
              <a:rPr lang="it-IT" dirty="0">
                <a:solidFill>
                  <a:srgbClr val="004D7E"/>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it-IT" dirty="0">
                <a:latin typeface="Segoe UI Historic" panose="020B0502040204020203" pitchFamily="34" charset="0"/>
                <a:ea typeface="Segoe UI Historic" panose="020B0502040204020203" pitchFamily="34" charset="0"/>
                <a:cs typeface="Segoe UI Historic" panose="020B0502040204020203" pitchFamily="34" charset="0"/>
              </a:rPr>
              <a:t>Sullo stile di quanto sperimentato nei gruppi sinodali gli organismi di partecipazione diventino luoghi in cui narrare le buone prassi della vita comunitaria, in cui ascoltarsi per condividere la gioia del camminare insieme a Cristo, la preghiera comunitaria, il primato della Parola e la centralità dell’eucaristia, la testimonianza. È necessario sapersi narrare anche attraverso l’utilizzo dei </a:t>
            </a:r>
            <a:r>
              <a:rPr lang="it-IT" i="1" dirty="0">
                <a:latin typeface="Segoe UI Historic" panose="020B0502040204020203" pitchFamily="34" charset="0"/>
                <a:ea typeface="Segoe UI Historic" panose="020B0502040204020203" pitchFamily="34" charset="0"/>
                <a:cs typeface="Segoe UI Historic" panose="020B0502040204020203" pitchFamily="34" charset="0"/>
              </a:rPr>
              <a:t>social media</a:t>
            </a:r>
            <a:r>
              <a:rPr lang="it-IT" dirty="0">
                <a:latin typeface="Segoe UI Historic" panose="020B0502040204020203" pitchFamily="34" charset="0"/>
                <a:ea typeface="Segoe UI Historic" panose="020B0502040204020203" pitchFamily="34" charset="0"/>
                <a:cs typeface="Segoe UI Historic" panose="020B0502040204020203" pitchFamily="34" charset="0"/>
              </a:rPr>
              <a:t>.</a:t>
            </a:r>
          </a:p>
          <a:p>
            <a:pPr algn="just"/>
            <a:r>
              <a:rPr lang="it-IT" b="1" i="1" dirty="0">
                <a:solidFill>
                  <a:srgbClr val="004D7E"/>
                </a:solidFill>
                <a:latin typeface="Segoe UI Historic" panose="020B0502040204020203" pitchFamily="34" charset="0"/>
                <a:ea typeface="Segoe UI Historic" panose="020B0502040204020203" pitchFamily="34" charset="0"/>
                <a:cs typeface="Segoe UI Historic" panose="020B0502040204020203" pitchFamily="34" charset="0"/>
              </a:rPr>
              <a:t>“Organizzare” l’accoglienza comunitaria.</a:t>
            </a:r>
            <a:r>
              <a:rPr lang="it-IT" dirty="0">
                <a:latin typeface="Segoe UI Historic" panose="020B0502040204020203" pitchFamily="34" charset="0"/>
                <a:ea typeface="Segoe UI Historic" panose="020B0502040204020203" pitchFamily="34" charset="0"/>
                <a:cs typeface="Segoe UI Historic" panose="020B0502040204020203" pitchFamily="34" charset="0"/>
              </a:rPr>
              <a:t> Ripartire da Cristo e confidare nell’azione dello Spirito per essere comunità aperte, attive e partecipative. Potrebbe essere utile trasformare il servizio d’ordine attivato in tempo di pandemia in servizio di accoglienza permanente alle persone, coinvolgere nelle celebrazioni altre persone, incoraggiare attività svolte con le famiglie (genitori-figli) degli adolescenti.</a:t>
            </a:r>
            <a:endParaRPr lang="it-IT" sz="24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5" name="Titolo 1">
            <a:extLst>
              <a:ext uri="{FF2B5EF4-FFF2-40B4-BE49-F238E27FC236}">
                <a16:creationId xmlns:a16="http://schemas.microsoft.com/office/drawing/2014/main" id="{0965C184-565C-0C4D-BE6C-284A272875A0}"/>
              </a:ext>
            </a:extLst>
          </p:cNvPr>
          <p:cNvSpPr txBox="1">
            <a:spLocks/>
          </p:cNvSpPr>
          <p:nvPr/>
        </p:nvSpPr>
        <p:spPr>
          <a:xfrm>
            <a:off x="2915816" y="836712"/>
            <a:ext cx="5544616" cy="101297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PARTECIPAZIONE</a:t>
            </a:r>
            <a:b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br>
            <a:r>
              <a:rPr lang="it-IT" sz="3100"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per frequentare il futuro</a:t>
            </a:r>
            <a:endParaRPr lang="it-IT" sz="3100"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endParaRPr>
          </a:p>
        </p:txBody>
      </p:sp>
    </p:spTree>
    <p:extLst>
      <p:ext uri="{BB962C8B-B14F-4D97-AF65-F5344CB8AC3E}">
        <p14:creationId xmlns:p14="http://schemas.microsoft.com/office/powerpoint/2010/main" val="3897638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71600" y="2271900"/>
            <a:ext cx="7715200" cy="4525963"/>
          </a:xfrm>
        </p:spPr>
        <p:txBody>
          <a:bodyPr>
            <a:normAutofit fontScale="77500" lnSpcReduction="20000"/>
          </a:bodyPr>
          <a:lstStyle/>
          <a:p>
            <a:pPr algn="just"/>
            <a:r>
              <a:rPr lang="it-IT" b="1" i="1" dirty="0">
                <a:solidFill>
                  <a:srgbClr val="004D7E"/>
                </a:solidFill>
                <a:latin typeface="Segoe UI Historic" panose="020B0502040204020203" pitchFamily="34" charset="0"/>
                <a:ea typeface="Segoe UI Historic" panose="020B0502040204020203" pitchFamily="34" charset="0"/>
                <a:cs typeface="Segoe UI Historic" panose="020B0502040204020203" pitchFamily="34" charset="0"/>
              </a:rPr>
              <a:t>Non sprecare il lavoro avviato col cammino sinodale</a:t>
            </a:r>
            <a:r>
              <a:rPr lang="it-IT" dirty="0">
                <a:solidFill>
                  <a:srgbClr val="004D7E"/>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it-IT" dirty="0">
                <a:latin typeface="Segoe UI Historic" panose="020B0502040204020203" pitchFamily="34" charset="0"/>
                <a:ea typeface="Segoe UI Historic" panose="020B0502040204020203" pitchFamily="34" charset="0"/>
                <a:cs typeface="Segoe UI Historic" panose="020B0502040204020203" pitchFamily="34" charset="0"/>
              </a:rPr>
              <a:t>ma approfittarne per far emergere le difficoltà delle comunità parrocchiali, farsi prossimo a chi è assente dalla vita comunitaria (soprattutto famiglie-giovani), essere testimoni credibili, restare “collegati” con tutta la comunità (ad es.: informare delle decisioni prese in seno al Consiglio pastorale, redigere e far conoscere i verbali, impegnarsi a dare seguito a quanto deliberato, promuovere l’esperienza delle assemblee parrocchiali più frequenti per dare voce a nuove possibili risorse, intuizioni e prospettive, rendere trasparenti e conosciuti regolarmente i bilanci). </a:t>
            </a:r>
          </a:p>
        </p:txBody>
      </p:sp>
      <p:sp>
        <p:nvSpPr>
          <p:cNvPr id="5" name="Titolo 1">
            <a:extLst>
              <a:ext uri="{FF2B5EF4-FFF2-40B4-BE49-F238E27FC236}">
                <a16:creationId xmlns:a16="http://schemas.microsoft.com/office/drawing/2014/main" id="{25FCEF72-92DE-A242-9A8A-7408F8CE9CDB}"/>
              </a:ext>
            </a:extLst>
          </p:cNvPr>
          <p:cNvSpPr txBox="1">
            <a:spLocks/>
          </p:cNvSpPr>
          <p:nvPr/>
        </p:nvSpPr>
        <p:spPr>
          <a:xfrm>
            <a:off x="2915816" y="836712"/>
            <a:ext cx="5544616" cy="101297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PARTECIPAZIONE</a:t>
            </a:r>
            <a:b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br>
            <a:r>
              <a:rPr lang="it-IT" sz="3100"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per frequentare il futuro</a:t>
            </a:r>
            <a:endParaRPr lang="it-IT" sz="3100"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endParaRPr>
          </a:p>
        </p:txBody>
      </p:sp>
    </p:spTree>
    <p:extLst>
      <p:ext uri="{BB962C8B-B14F-4D97-AF65-F5344CB8AC3E}">
        <p14:creationId xmlns:p14="http://schemas.microsoft.com/office/powerpoint/2010/main" val="18072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71600" y="2260326"/>
            <a:ext cx="7715200" cy="4525963"/>
          </a:xfrm>
        </p:spPr>
        <p:txBody>
          <a:bodyPr>
            <a:normAutofit fontScale="85000" lnSpcReduction="10000"/>
          </a:bodyPr>
          <a:lstStyle/>
          <a:p>
            <a:pPr algn="just"/>
            <a:r>
              <a:rPr lang="it-IT" b="1" i="1" dirty="0">
                <a:solidFill>
                  <a:srgbClr val="004D7E"/>
                </a:solidFill>
                <a:latin typeface="Segoe UI Historic" panose="020B0502040204020203" pitchFamily="34" charset="0"/>
                <a:ea typeface="Segoe UI Historic" panose="020B0502040204020203" pitchFamily="34" charset="0"/>
                <a:cs typeface="Segoe UI Historic" panose="020B0502040204020203" pitchFamily="34" charset="0"/>
              </a:rPr>
              <a:t>Sciogliere il nodo del rapporto tra </a:t>
            </a:r>
            <a:r>
              <a:rPr lang="it-IT" b="1" i="1" dirty="0" err="1">
                <a:solidFill>
                  <a:srgbClr val="004D7E"/>
                </a:solidFill>
                <a:latin typeface="Segoe UI Historic" panose="020B0502040204020203" pitchFamily="34" charset="0"/>
                <a:ea typeface="Segoe UI Historic" panose="020B0502040204020203" pitchFamily="34" charset="0"/>
                <a:cs typeface="Segoe UI Historic" panose="020B0502040204020203" pitchFamily="34" charset="0"/>
              </a:rPr>
              <a:t>consultività</a:t>
            </a:r>
            <a:r>
              <a:rPr lang="it-IT" b="1" i="1" dirty="0">
                <a:solidFill>
                  <a:srgbClr val="004D7E"/>
                </a:solidFill>
                <a:latin typeface="Segoe UI Historic" panose="020B0502040204020203" pitchFamily="34" charset="0"/>
                <a:ea typeface="Segoe UI Historic" panose="020B0502040204020203" pitchFamily="34" charset="0"/>
                <a:cs typeface="Segoe UI Historic" panose="020B0502040204020203" pitchFamily="34" charset="0"/>
              </a:rPr>
              <a:t> e </a:t>
            </a:r>
            <a:r>
              <a:rPr lang="it-IT" b="1" i="1" dirty="0" err="1">
                <a:solidFill>
                  <a:srgbClr val="004D7E"/>
                </a:solidFill>
                <a:latin typeface="Segoe UI Historic" panose="020B0502040204020203" pitchFamily="34" charset="0"/>
                <a:ea typeface="Segoe UI Historic" panose="020B0502040204020203" pitchFamily="34" charset="0"/>
                <a:cs typeface="Segoe UI Historic" panose="020B0502040204020203" pitchFamily="34" charset="0"/>
              </a:rPr>
              <a:t>deliberatività</a:t>
            </a:r>
            <a:r>
              <a:rPr lang="it-IT" b="1" dirty="0">
                <a:solidFill>
                  <a:srgbClr val="004D7E"/>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it-IT" dirty="0">
                <a:latin typeface="Segoe UI Historic" panose="020B0502040204020203" pitchFamily="34" charset="0"/>
                <a:ea typeface="Segoe UI Historic" panose="020B0502040204020203" pitchFamily="34" charset="0"/>
                <a:cs typeface="Segoe UI Historic" panose="020B0502040204020203" pitchFamily="34" charset="0"/>
              </a:rPr>
              <a:t> Gli organismi di partecipazione (CPP e CPAE) a volte sembrano inadeguati rispetto alla realtà che cambia: è necessario rivisitare periodicamente i regolamenti diocesani per renderli realmente partecipativi e deliberativi; a livello di Chiesa universale è bene affrontare la questione anche nel Diritto canonico e rivisitare il ruolo di questi organismi (parrocchiali, vicariali, diocesani) alla luce di quanto sta suggerendo il cammino sinodale. </a:t>
            </a:r>
          </a:p>
        </p:txBody>
      </p:sp>
      <p:sp>
        <p:nvSpPr>
          <p:cNvPr id="5" name="Titolo 1">
            <a:extLst>
              <a:ext uri="{FF2B5EF4-FFF2-40B4-BE49-F238E27FC236}">
                <a16:creationId xmlns:a16="http://schemas.microsoft.com/office/drawing/2014/main" id="{36DE67E9-4220-B945-AB19-4AE91B49593D}"/>
              </a:ext>
            </a:extLst>
          </p:cNvPr>
          <p:cNvSpPr txBox="1">
            <a:spLocks/>
          </p:cNvSpPr>
          <p:nvPr/>
        </p:nvSpPr>
        <p:spPr>
          <a:xfrm>
            <a:off x="2915816" y="836712"/>
            <a:ext cx="5544616" cy="101297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PARTECIPAZIONE</a:t>
            </a:r>
            <a:b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br>
            <a:r>
              <a:rPr lang="it-IT" sz="3100"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per frequentare il futuro</a:t>
            </a:r>
            <a:endParaRPr lang="it-IT" sz="3100"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endParaRPr>
          </a:p>
        </p:txBody>
      </p:sp>
    </p:spTree>
    <p:extLst>
      <p:ext uri="{BB962C8B-B14F-4D97-AF65-F5344CB8AC3E}">
        <p14:creationId xmlns:p14="http://schemas.microsoft.com/office/powerpoint/2010/main" val="1421914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71600" y="2332037"/>
            <a:ext cx="7715200" cy="4525963"/>
          </a:xfrm>
        </p:spPr>
        <p:txBody>
          <a:bodyPr>
            <a:normAutofit fontScale="77500" lnSpcReduction="20000"/>
          </a:bodyPr>
          <a:lstStyle/>
          <a:p>
            <a:pPr algn="just"/>
            <a:r>
              <a:rPr lang="it-IT" b="1" i="1" dirty="0">
                <a:solidFill>
                  <a:srgbClr val="004D7E"/>
                </a:solidFill>
                <a:latin typeface="Segoe UI Historic" panose="020B0502040204020203" pitchFamily="34" charset="0"/>
                <a:ea typeface="Segoe UI Historic" panose="020B0502040204020203" pitchFamily="34" charset="0"/>
                <a:cs typeface="Segoe UI Historic" panose="020B0502040204020203" pitchFamily="34" charset="0"/>
              </a:rPr>
              <a:t>Redigere un patto di corresponsabilità</a:t>
            </a:r>
            <a:r>
              <a:rPr lang="it-IT" dirty="0">
                <a:solidFill>
                  <a:srgbClr val="004D7E"/>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it-IT" dirty="0">
                <a:latin typeface="Segoe UI Historic" panose="020B0502040204020203" pitchFamily="34" charset="0"/>
                <a:ea typeface="Segoe UI Historic" panose="020B0502040204020203" pitchFamily="34" charset="0"/>
                <a:cs typeface="Segoe UI Historic" panose="020B0502040204020203" pitchFamily="34" charset="0"/>
              </a:rPr>
              <a:t>tra i membri dei Consigli, affinché promuovano la coesione e la sinergia tra i vari gruppi pastorali e tra le associazioni-movimenti, siano coerenti al Vangelo e il loro operato sia verificato periodicamente. I laici presenti negli organismi di partecipazione siano più consapevoli del loro “diritto di pensiero” e “potere di parola” e i presbiteri siano più consapevoli della loro responsabilità di guide autorevoli e non autoritarie della comunità. Si riconoscano i carismi personali presenti nella comunità e, in forza del Battesimo, invitare a cooperare per il bene di tutti.</a:t>
            </a:r>
          </a:p>
        </p:txBody>
      </p:sp>
      <p:sp>
        <p:nvSpPr>
          <p:cNvPr id="5" name="Titolo 1">
            <a:extLst>
              <a:ext uri="{FF2B5EF4-FFF2-40B4-BE49-F238E27FC236}">
                <a16:creationId xmlns:a16="http://schemas.microsoft.com/office/drawing/2014/main" id="{B50626F9-BC79-E949-B81B-07877AEAB883}"/>
              </a:ext>
            </a:extLst>
          </p:cNvPr>
          <p:cNvSpPr txBox="1">
            <a:spLocks/>
          </p:cNvSpPr>
          <p:nvPr/>
        </p:nvSpPr>
        <p:spPr>
          <a:xfrm>
            <a:off x="2915816" y="836712"/>
            <a:ext cx="5544616" cy="101297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PARTECIPAZIONE</a:t>
            </a:r>
            <a:b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br>
            <a:r>
              <a:rPr lang="it-IT" sz="3100"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per frequentare il futuro</a:t>
            </a:r>
            <a:endParaRPr lang="it-IT" sz="3100"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endParaRPr>
          </a:p>
        </p:txBody>
      </p:sp>
    </p:spTree>
    <p:extLst>
      <p:ext uri="{BB962C8B-B14F-4D97-AF65-F5344CB8AC3E}">
        <p14:creationId xmlns:p14="http://schemas.microsoft.com/office/powerpoint/2010/main" val="4095318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259632" y="1988840"/>
            <a:ext cx="7427168" cy="4525963"/>
          </a:xfrm>
        </p:spPr>
        <p:txBody>
          <a:bodyPr>
            <a:normAutofit fontScale="85000" lnSpcReduction="20000"/>
          </a:bodyPr>
          <a:lstStyle/>
          <a:p>
            <a:pPr algn="just"/>
            <a:r>
              <a:rPr lang="it-IT" sz="2400" b="1" i="1" dirty="0">
                <a:solidFill>
                  <a:srgbClr val="004D7E"/>
                </a:solidFill>
                <a:latin typeface="Segoe UI Historic" panose="020B0502040204020203" pitchFamily="34" charset="0"/>
                <a:ea typeface="Segoe UI Historic" panose="020B0502040204020203" pitchFamily="34" charset="0"/>
                <a:cs typeface="Segoe UI Historic" panose="020B0502040204020203" pitchFamily="34" charset="0"/>
              </a:rPr>
              <a:t>Imparare nuove prassi per il discernimento comunitario (parrocchiale, vicariale, diocesano). </a:t>
            </a:r>
            <a:r>
              <a:rPr lang="it-IT" sz="2400" dirty="0">
                <a:latin typeface="Segoe UI Historic" panose="020B0502040204020203" pitchFamily="34" charset="0"/>
                <a:ea typeface="Segoe UI Historic" panose="020B0502040204020203" pitchFamily="34" charset="0"/>
                <a:cs typeface="Segoe UI Historic" panose="020B0502040204020203" pitchFamily="34" charset="0"/>
              </a:rPr>
              <a:t>Più volte è emersa la necessità di superare il “si è sempre fatto così” e la diffidenza verso ciò che è diverso per accogliere le novità che lo Spirito oggi ci suggerisce. Sembra utile proporre tempi prolungati per il discernimento comunitario (ad es.: giornate residenziali, modalità laboratoriale, incontri più frequenti e con meno punti da trattare per dedicarvi il giusto tempo) per superare la tentazione di fermarsi ad organizzare iniziative. Ciò che serve è imparare a divenire corresponsabili mediante lo studio, l’approfondimento e il confronto, abbandonando la logica deresponsabilizzante della delega. A tal proposito si rende necessario poter avere le linee di lavoro diocesano prima che inizi l’anno pastorale. Inoltre, si potrebbe sposare la struttura dei gruppi sinodali negli incontri con gli organismi di partecipazione, anche attraverso la figura di un facilitatore della comunicazione che non sia il parroco o il segretario.</a:t>
            </a:r>
          </a:p>
        </p:txBody>
      </p:sp>
      <p:sp>
        <p:nvSpPr>
          <p:cNvPr id="5" name="Titolo 1">
            <a:extLst>
              <a:ext uri="{FF2B5EF4-FFF2-40B4-BE49-F238E27FC236}">
                <a16:creationId xmlns:a16="http://schemas.microsoft.com/office/drawing/2014/main" id="{64735AD2-16D1-D342-B9F2-491172E7E328}"/>
              </a:ext>
            </a:extLst>
          </p:cNvPr>
          <p:cNvSpPr txBox="1">
            <a:spLocks/>
          </p:cNvSpPr>
          <p:nvPr/>
        </p:nvSpPr>
        <p:spPr>
          <a:xfrm>
            <a:off x="2915816" y="836712"/>
            <a:ext cx="5544616" cy="101297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PARTECIPAZIONE</a:t>
            </a:r>
            <a:b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br>
            <a:r>
              <a:rPr lang="it-IT" sz="3100"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per frequentare il futuro</a:t>
            </a:r>
            <a:endParaRPr lang="it-IT" sz="3100"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endParaRPr>
          </a:p>
        </p:txBody>
      </p:sp>
    </p:spTree>
    <p:extLst>
      <p:ext uri="{BB962C8B-B14F-4D97-AF65-F5344CB8AC3E}">
        <p14:creationId xmlns:p14="http://schemas.microsoft.com/office/powerpoint/2010/main" val="1274304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915816" y="711038"/>
            <a:ext cx="5544616" cy="1012974"/>
          </a:xfrm>
        </p:spPr>
        <p:txBody>
          <a:bodyPr>
            <a:normAutofit fontScale="90000"/>
          </a:bodyPr>
          <a:lstStyle/>
          <a:p>
            <a:pPr algn="r"/>
            <a: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COMUNIONE</a:t>
            </a:r>
            <a:b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br>
            <a:r>
              <a:rPr lang="it-IT" sz="3100"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alcune buone prassi</a:t>
            </a:r>
            <a:endParaRPr lang="it-IT"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endParaRPr>
          </a:p>
        </p:txBody>
      </p:sp>
      <p:sp>
        <p:nvSpPr>
          <p:cNvPr id="3" name="Segnaposto contenuto 2"/>
          <p:cNvSpPr>
            <a:spLocks noGrp="1"/>
          </p:cNvSpPr>
          <p:nvPr>
            <p:ph idx="1"/>
          </p:nvPr>
        </p:nvSpPr>
        <p:spPr>
          <a:xfrm>
            <a:off x="1547664" y="1916832"/>
            <a:ext cx="7416824" cy="4752528"/>
          </a:xfrm>
        </p:spPr>
        <p:txBody>
          <a:bodyPr>
            <a:normAutofit fontScale="70000" lnSpcReduction="20000"/>
          </a:bodyPr>
          <a:lstStyle/>
          <a:p>
            <a:pPr lvl="0" algn="just">
              <a:buClr>
                <a:srgbClr val="004D7E"/>
              </a:buClr>
            </a:pPr>
            <a:r>
              <a:rPr lang="it-IT" dirty="0">
                <a:latin typeface="Segoe UI Historic" panose="020B0502040204020203" pitchFamily="34" charset="0"/>
                <a:ea typeface="Segoe UI Historic" panose="020B0502040204020203" pitchFamily="34" charset="0"/>
                <a:cs typeface="Segoe UI Historic" panose="020B0502040204020203" pitchFamily="34" charset="0"/>
              </a:rPr>
              <a:t>Facciamo esperienza di quanto una comunità, nel momento in cui diviene consapevole che l’autentica comunione si realizza nell’Eucarestia e a partire da essa, diviene spazio relazionale in cui si ascolta umilmente e si accoglie tutte e tutti, adulti, giovani e bambini.</a:t>
            </a:r>
          </a:p>
          <a:p>
            <a:pPr lvl="0" algn="just">
              <a:buClr>
                <a:srgbClr val="004D7E"/>
              </a:buClr>
            </a:pPr>
            <a:r>
              <a:rPr lang="it-IT" dirty="0">
                <a:latin typeface="Segoe UI Historic" panose="020B0502040204020203" pitchFamily="34" charset="0"/>
                <a:ea typeface="Segoe UI Historic" panose="020B0502040204020203" pitchFamily="34" charset="0"/>
                <a:cs typeface="Segoe UI Historic" panose="020B0502040204020203" pitchFamily="34" charset="0"/>
              </a:rPr>
              <a:t>Sperimentiamo nella comunità come l’annuncio della Pasqua - attraverso l’ascolto della Parola nella liturgia, nella </a:t>
            </a:r>
            <a:r>
              <a:rPr lang="it-IT" i="1" dirty="0">
                <a:latin typeface="Segoe UI Historic" panose="020B0502040204020203" pitchFamily="34" charset="0"/>
                <a:ea typeface="Segoe UI Historic" panose="020B0502040204020203" pitchFamily="34" charset="0"/>
                <a:cs typeface="Segoe UI Historic" panose="020B0502040204020203" pitchFamily="34" charset="0"/>
              </a:rPr>
              <a:t>lectio divina</a:t>
            </a:r>
            <a:r>
              <a:rPr lang="it-IT" dirty="0">
                <a:latin typeface="Segoe UI Historic" panose="020B0502040204020203" pitchFamily="34" charset="0"/>
                <a:ea typeface="Segoe UI Historic" panose="020B0502040204020203" pitchFamily="34" charset="0"/>
                <a:cs typeface="Segoe UI Historic" panose="020B0502040204020203" pitchFamily="34" charset="0"/>
              </a:rPr>
              <a:t>, nell’adorazione e nella celebrazione eucaristica - sia opportunità per rileggere la propria vita e costruire un modo nuovo di essere Chiesa capace di mettersi al servizio degli ultimi (Caritas, migranti,…) e di convertirsi per “sentire insieme” le necessità dei poveri.</a:t>
            </a:r>
          </a:p>
          <a:p>
            <a:pPr lvl="0" algn="just">
              <a:buClr>
                <a:srgbClr val="004D7E"/>
              </a:buClr>
            </a:pPr>
            <a:r>
              <a:rPr lang="it-IT" dirty="0">
                <a:latin typeface="Segoe UI Historic" panose="020B0502040204020203" pitchFamily="34" charset="0"/>
                <a:ea typeface="Segoe UI Historic" panose="020B0502040204020203" pitchFamily="34" charset="0"/>
                <a:cs typeface="Segoe UI Historic" panose="020B0502040204020203" pitchFamily="34" charset="0"/>
              </a:rPr>
              <a:t>Viviamo come momento importante e altamente significativo la condivisione e il confronto su temi pastorali e comunitari tra i presbiteri della città e della vicaria.</a:t>
            </a:r>
          </a:p>
          <a:p>
            <a:pPr>
              <a:buClr>
                <a:srgbClr val="004D7E"/>
              </a:buClr>
            </a:pPr>
            <a:endParaRPr lang="it-IT" dirty="0">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16983908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259632" y="2204864"/>
            <a:ext cx="7427168" cy="4353347"/>
          </a:xfrm>
        </p:spPr>
        <p:txBody>
          <a:bodyPr>
            <a:normAutofit fontScale="77500" lnSpcReduction="20000"/>
          </a:bodyPr>
          <a:lstStyle/>
          <a:p>
            <a:pPr algn="just">
              <a:buClr>
                <a:srgbClr val="004D7E"/>
              </a:buClr>
            </a:pPr>
            <a:r>
              <a:rPr lang="it-IT" b="1" i="1" dirty="0">
                <a:solidFill>
                  <a:srgbClr val="004D7E"/>
                </a:solidFill>
                <a:latin typeface="Segoe UI Historic" panose="020B0502040204020203" pitchFamily="34" charset="0"/>
                <a:ea typeface="Segoe UI Historic" panose="020B0502040204020203" pitchFamily="34" charset="0"/>
                <a:cs typeface="Segoe UI Historic" panose="020B0502040204020203" pitchFamily="34" charset="0"/>
              </a:rPr>
              <a:t>Crescere meglio nella comunicazione e nel collegamento tra i diversi organismi di partecipazione (diocesano, vicariale, parrocchiale).</a:t>
            </a:r>
            <a:r>
              <a:rPr lang="it-IT" b="1" dirty="0">
                <a:solidFill>
                  <a:srgbClr val="004D7E"/>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it-IT" dirty="0">
                <a:latin typeface="Segoe UI Historic" panose="020B0502040204020203" pitchFamily="34" charset="0"/>
                <a:ea typeface="Segoe UI Historic" panose="020B0502040204020203" pitchFamily="34" charset="0"/>
                <a:cs typeface="Segoe UI Historic" panose="020B0502040204020203" pitchFamily="34" charset="0"/>
              </a:rPr>
              <a:t>In questo senso può essere utile trovare una modalità per monitorare le prassi e il lavoro dei CPV e CPP affinché lavorino in sinergia con le indicazioni diocesane. È altresì importante che gli Uffici pastorali ritrovino la motivazione per incontrarsi e progettare insieme, ristrutturandosi magari tenendo conto degli ambiti di vita della gente piuttosto che con la </a:t>
            </a:r>
            <a:r>
              <a:rPr lang="it-IT" dirty="0" err="1">
                <a:latin typeface="Segoe UI Historic" panose="020B0502040204020203" pitchFamily="34" charset="0"/>
                <a:ea typeface="Segoe UI Historic" panose="020B0502040204020203" pitchFamily="34" charset="0"/>
                <a:cs typeface="Segoe UI Historic" panose="020B0502040204020203" pitchFamily="34" charset="0"/>
              </a:rPr>
              <a:t>settorialità</a:t>
            </a:r>
            <a:r>
              <a:rPr lang="it-IT" dirty="0">
                <a:latin typeface="Segoe UI Historic" panose="020B0502040204020203" pitchFamily="34" charset="0"/>
                <a:ea typeface="Segoe UI Historic" panose="020B0502040204020203" pitchFamily="34" charset="0"/>
                <a:cs typeface="Segoe UI Historic" panose="020B0502040204020203" pitchFamily="34" charset="0"/>
              </a:rPr>
              <a:t> con cui sono organizzati oggi (</a:t>
            </a:r>
            <a:r>
              <a:rPr lang="it-IT" dirty="0" err="1">
                <a:latin typeface="Segoe UI Historic" panose="020B0502040204020203" pitchFamily="34" charset="0"/>
                <a:ea typeface="Segoe UI Historic" panose="020B0502040204020203" pitchFamily="34" charset="0"/>
                <a:cs typeface="Segoe UI Historic" panose="020B0502040204020203" pitchFamily="34" charset="0"/>
              </a:rPr>
              <a:t>cf</a:t>
            </a:r>
            <a:r>
              <a:rPr lang="it-IT" dirty="0">
                <a:latin typeface="Segoe UI Historic" panose="020B0502040204020203" pitchFamily="34" charset="0"/>
                <a:ea typeface="Segoe UI Historic" panose="020B0502040204020203" pitchFamily="34" charset="0"/>
                <a:cs typeface="Segoe UI Historic" panose="020B0502040204020203" pitchFamily="34" charset="0"/>
              </a:rPr>
              <a:t>. Convegno ecclesiale di Verona).</a:t>
            </a:r>
          </a:p>
          <a:p>
            <a:pPr>
              <a:buClr>
                <a:srgbClr val="004D7E"/>
              </a:buClr>
            </a:pPr>
            <a:endParaRPr lang="it-IT" dirty="0">
              <a:latin typeface="Segoe UI Symbol" panose="020B0502040204020203" pitchFamily="34" charset="0"/>
              <a:ea typeface="Segoe UI Symbol" panose="020B0502040204020203" pitchFamily="34" charset="0"/>
            </a:endParaRPr>
          </a:p>
        </p:txBody>
      </p:sp>
      <p:sp>
        <p:nvSpPr>
          <p:cNvPr id="4" name="Titolo 1">
            <a:extLst>
              <a:ext uri="{FF2B5EF4-FFF2-40B4-BE49-F238E27FC236}">
                <a16:creationId xmlns:a16="http://schemas.microsoft.com/office/drawing/2014/main" id="{B79E6079-F86D-B94E-91F0-A9E55C09A4DB}"/>
              </a:ext>
            </a:extLst>
          </p:cNvPr>
          <p:cNvSpPr txBox="1">
            <a:spLocks/>
          </p:cNvSpPr>
          <p:nvPr/>
        </p:nvSpPr>
        <p:spPr>
          <a:xfrm>
            <a:off x="2915816" y="836712"/>
            <a:ext cx="5544616" cy="101297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PARTECIPAZIONE</a:t>
            </a:r>
            <a:b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br>
            <a:r>
              <a:rPr lang="it-IT" sz="3100"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per frequentare il futuro</a:t>
            </a:r>
            <a:endParaRPr lang="it-IT" sz="3100"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endParaRPr>
          </a:p>
        </p:txBody>
      </p:sp>
    </p:spTree>
    <p:extLst>
      <p:ext uri="{BB962C8B-B14F-4D97-AF65-F5344CB8AC3E}">
        <p14:creationId xmlns:p14="http://schemas.microsoft.com/office/powerpoint/2010/main" val="3099843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15616" y="2204864"/>
            <a:ext cx="7715200" cy="4353347"/>
          </a:xfrm>
        </p:spPr>
        <p:txBody>
          <a:bodyPr>
            <a:normAutofit/>
          </a:bodyPr>
          <a:lstStyle/>
          <a:p>
            <a:pPr algn="just"/>
            <a:r>
              <a:rPr lang="it-IT" sz="2000" b="1" i="1" dirty="0">
                <a:solidFill>
                  <a:srgbClr val="004D7E"/>
                </a:solidFill>
                <a:latin typeface="Segoe UI Symbol" panose="020B0502040204020203" pitchFamily="34" charset="0"/>
                <a:ea typeface="Segoe UI Symbol" panose="020B0502040204020203" pitchFamily="34" charset="0"/>
                <a:cs typeface="Segoe UI Historic" panose="020B0502040204020203" pitchFamily="34" charset="0"/>
              </a:rPr>
              <a:t>Partire dall’ascolto delle persone destinatarie dell’azione pastorale.</a:t>
            </a:r>
            <a:r>
              <a:rPr lang="it-IT" sz="2000" dirty="0">
                <a:solidFill>
                  <a:srgbClr val="004D7E"/>
                </a:solidFill>
                <a:latin typeface="Segoe UI Symbol" panose="020B0502040204020203" pitchFamily="34" charset="0"/>
                <a:ea typeface="Segoe UI Symbol" panose="020B0502040204020203" pitchFamily="34" charset="0"/>
                <a:cs typeface="Segoe UI Historic" panose="020B0502040204020203" pitchFamily="34" charset="0"/>
              </a:rPr>
              <a:t> </a:t>
            </a:r>
            <a:r>
              <a:rPr lang="it-IT" sz="2000" dirty="0">
                <a:latin typeface="Segoe UI Symbol" panose="020B0502040204020203" pitchFamily="34" charset="0"/>
                <a:ea typeface="Segoe UI Symbol" panose="020B0502040204020203" pitchFamily="34" charset="0"/>
              </a:rPr>
              <a:t>Prima di qualsiasi programmazione gli organismi di partecipazione, a tutti i livelli, potrebbero imparare a mettersi in ascolto dei vissuti concreti delle persone che saranno i destinatari dell’azione pastorale, anche attraverso le modalità sperimentate in questa consultazione. Si favorirebbe una progettazione pastorale più efficace e realmente attenta alle esigenze del popolo di Dio, delle donne e degli uomini del nostro tempo.</a:t>
            </a:r>
            <a:endParaRPr lang="it-IT" sz="2000" dirty="0">
              <a:latin typeface="Segoe UI Symbol" panose="020B0502040204020203" pitchFamily="34" charset="0"/>
              <a:ea typeface="Segoe UI Symbol" panose="020B0502040204020203" pitchFamily="34" charset="0"/>
              <a:cs typeface="Segoe UI Historic" panose="020B0502040204020203" pitchFamily="34" charset="0"/>
            </a:endParaRPr>
          </a:p>
          <a:p>
            <a:pPr algn="just"/>
            <a:r>
              <a:rPr lang="it-IT" sz="2000" b="1" i="1" dirty="0">
                <a:solidFill>
                  <a:srgbClr val="004D7E"/>
                </a:solidFill>
                <a:latin typeface="Segoe UI Symbol" panose="020B0502040204020203" pitchFamily="34" charset="0"/>
                <a:ea typeface="Segoe UI Symbol" panose="020B0502040204020203" pitchFamily="34" charset="0"/>
                <a:cs typeface="Segoe UI Historic" panose="020B0502040204020203" pitchFamily="34" charset="0"/>
              </a:rPr>
              <a:t>Formazione permanente e sistematica alla corresponsabilità e al discernimento</a:t>
            </a:r>
            <a:r>
              <a:rPr lang="it-IT" sz="2000" dirty="0">
                <a:solidFill>
                  <a:srgbClr val="004D7E"/>
                </a:solidFill>
                <a:latin typeface="Segoe UI Symbol" panose="020B0502040204020203" pitchFamily="34" charset="0"/>
                <a:ea typeface="Segoe UI Symbol" panose="020B0502040204020203" pitchFamily="34" charset="0"/>
                <a:cs typeface="Segoe UI Historic" panose="020B0502040204020203" pitchFamily="34" charset="0"/>
              </a:rPr>
              <a:t>,</a:t>
            </a:r>
            <a:r>
              <a:rPr lang="it-IT" sz="2000" dirty="0">
                <a:latin typeface="Segoe UI Symbol" panose="020B0502040204020203" pitchFamily="34" charset="0"/>
                <a:ea typeface="Segoe UI Symbol" panose="020B0502040204020203" pitchFamily="34" charset="0"/>
                <a:cs typeface="Segoe UI Historic" panose="020B0502040204020203" pitchFamily="34" charset="0"/>
              </a:rPr>
              <a:t> anche mediante la presenza di esperti che aiutino a comprenderne e accompagnarne i meccanismi, ad “attraversare” i conflitti.</a:t>
            </a:r>
          </a:p>
        </p:txBody>
      </p:sp>
      <p:sp>
        <p:nvSpPr>
          <p:cNvPr id="4" name="Titolo 1">
            <a:extLst>
              <a:ext uri="{FF2B5EF4-FFF2-40B4-BE49-F238E27FC236}">
                <a16:creationId xmlns:a16="http://schemas.microsoft.com/office/drawing/2014/main" id="{535FA519-C191-9140-96D6-413D0810C16B}"/>
              </a:ext>
            </a:extLst>
          </p:cNvPr>
          <p:cNvSpPr txBox="1">
            <a:spLocks/>
          </p:cNvSpPr>
          <p:nvPr/>
        </p:nvSpPr>
        <p:spPr>
          <a:xfrm>
            <a:off x="2915816" y="980728"/>
            <a:ext cx="5544616" cy="101297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PARTECIPAZIONE</a:t>
            </a:r>
            <a:b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br>
            <a:r>
              <a:rPr lang="it-IT" sz="3100"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per frequentare il futuro</a:t>
            </a:r>
            <a:endParaRPr lang="it-IT" sz="3100"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endParaRPr>
          </a:p>
        </p:txBody>
      </p:sp>
    </p:spTree>
    <p:extLst>
      <p:ext uri="{BB962C8B-B14F-4D97-AF65-F5344CB8AC3E}">
        <p14:creationId xmlns:p14="http://schemas.microsoft.com/office/powerpoint/2010/main" val="18656585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55576" y="2060848"/>
            <a:ext cx="8229600" cy="4353347"/>
          </a:xfrm>
        </p:spPr>
        <p:txBody>
          <a:bodyPr>
            <a:normAutofit fontScale="70000" lnSpcReduction="20000"/>
          </a:bodyPr>
          <a:lstStyle/>
          <a:p>
            <a:pPr lvl="0" algn="just" fontAlgn="base">
              <a:buClr>
                <a:srgbClr val="004D7E"/>
              </a:buClr>
            </a:pPr>
            <a:r>
              <a:rPr lang="it-IT" dirty="0">
                <a:latin typeface="Segoe UI Historic" panose="020B0502040204020203" pitchFamily="34" charset="0"/>
                <a:ea typeface="Segoe UI Historic" panose="020B0502040204020203" pitchFamily="34" charset="0"/>
                <a:cs typeface="Segoe UI Historic" panose="020B0502040204020203" pitchFamily="34" charset="0"/>
              </a:rPr>
              <a:t>Valorizziamo i momenti significativi della vita delle persone sottolineandone lo stretto rapporto con la Parola.</a:t>
            </a:r>
          </a:p>
          <a:p>
            <a:pPr lvl="0" algn="just" fontAlgn="base">
              <a:buClr>
                <a:srgbClr val="004D7E"/>
              </a:buClr>
            </a:pPr>
            <a:r>
              <a:rPr lang="it-IT" dirty="0">
                <a:latin typeface="Segoe UI Historic" panose="020B0502040204020203" pitchFamily="34" charset="0"/>
                <a:ea typeface="Segoe UI Historic" panose="020B0502040204020203" pitchFamily="34" charset="0"/>
                <a:cs typeface="Segoe UI Historic" panose="020B0502040204020203" pitchFamily="34" charset="0"/>
              </a:rPr>
              <a:t>Si è favorita la formazione del Comitato di quartiere attraverso il quale individuare i bisogni del quartiere e proporre soluzioni. </a:t>
            </a:r>
          </a:p>
          <a:p>
            <a:pPr lvl="0" algn="just" fontAlgn="base">
              <a:buClr>
                <a:srgbClr val="004D7E"/>
              </a:buClr>
            </a:pPr>
            <a:r>
              <a:rPr lang="it-IT" dirty="0">
                <a:latin typeface="Segoe UI Historic" panose="020B0502040204020203" pitchFamily="34" charset="0"/>
                <a:ea typeface="Segoe UI Historic" panose="020B0502040204020203" pitchFamily="34" charset="0"/>
                <a:cs typeface="Segoe UI Historic" panose="020B0502040204020203" pitchFamily="34" charset="0"/>
              </a:rPr>
              <a:t>Abbiamo accolto giovani migranti offrendo loro dei servizi in collaborazione con il CARA (</a:t>
            </a:r>
            <a:r>
              <a:rPr lang="it-IT" dirty="0" err="1">
                <a:latin typeface="Segoe UI Historic" panose="020B0502040204020203" pitchFamily="34" charset="0"/>
                <a:ea typeface="Segoe UI Historic" panose="020B0502040204020203" pitchFamily="34" charset="0"/>
                <a:cs typeface="Segoe UI Historic" panose="020B0502040204020203" pitchFamily="34" charset="0"/>
              </a:rPr>
              <a:t>Restinco</a:t>
            </a:r>
            <a:r>
              <a:rPr lang="it-IT" dirty="0">
                <a:latin typeface="Segoe UI Historic" panose="020B0502040204020203" pitchFamily="34" charset="0"/>
                <a:ea typeface="Segoe UI Historic" panose="020B0502040204020203" pitchFamily="34" charset="0"/>
                <a:cs typeface="Segoe UI Historic" panose="020B0502040204020203" pitchFamily="34" charset="0"/>
              </a:rPr>
              <a:t>) e Casa del Sole. Abbiamo offerto loro servizi di doposcuola e coinvolti nell’animazione liturgica.</a:t>
            </a:r>
          </a:p>
          <a:p>
            <a:pPr lvl="0" algn="just" fontAlgn="base">
              <a:buClr>
                <a:srgbClr val="004D7E"/>
              </a:buClr>
            </a:pPr>
            <a:r>
              <a:rPr lang="it-IT" dirty="0">
                <a:latin typeface="Segoe UI Historic" panose="020B0502040204020203" pitchFamily="34" charset="0"/>
                <a:ea typeface="Segoe UI Historic" panose="020B0502040204020203" pitchFamily="34" charset="0"/>
                <a:cs typeface="Segoe UI Historic" panose="020B0502040204020203" pitchFamily="34" charset="0"/>
              </a:rPr>
              <a:t>Si è aperta la strada a collaborazioni attraverso alcuni incontri con rappresentanti di diverse confessioni religiose.</a:t>
            </a:r>
          </a:p>
          <a:p>
            <a:pPr lvl="0" algn="just" fontAlgn="base">
              <a:buClr>
                <a:srgbClr val="004D7E"/>
              </a:buClr>
            </a:pPr>
            <a:r>
              <a:rPr lang="it-IT" dirty="0">
                <a:latin typeface="Segoe UI Historic" panose="020B0502040204020203" pitchFamily="34" charset="0"/>
                <a:ea typeface="Segoe UI Historic" panose="020B0502040204020203" pitchFamily="34" charset="0"/>
                <a:cs typeface="Segoe UI Historic" panose="020B0502040204020203" pitchFamily="34" charset="0"/>
              </a:rPr>
              <a:t>La collaborazione con testate giornalistiche cattoliche ed emittenti radiofoniche, permette la diffusione dei valori evangelici e della vita delle nostre comunità. </a:t>
            </a:r>
          </a:p>
          <a:p>
            <a:pPr>
              <a:buClr>
                <a:srgbClr val="004D7E"/>
              </a:buClr>
            </a:pPr>
            <a:endParaRPr lang="it-IT" dirty="0">
              <a:latin typeface="Segoe UI Symbol" panose="020B0502040204020203" pitchFamily="34" charset="0"/>
              <a:ea typeface="Segoe UI Symbol" panose="020B0502040204020203" pitchFamily="34" charset="0"/>
            </a:endParaRPr>
          </a:p>
        </p:txBody>
      </p:sp>
      <p:sp>
        <p:nvSpPr>
          <p:cNvPr id="6" name="Titolo 1">
            <a:extLst>
              <a:ext uri="{FF2B5EF4-FFF2-40B4-BE49-F238E27FC236}">
                <a16:creationId xmlns:a16="http://schemas.microsoft.com/office/drawing/2014/main" id="{5CF1F2AB-755F-E34D-8C16-AB82C7C2672A}"/>
              </a:ext>
            </a:extLst>
          </p:cNvPr>
          <p:cNvSpPr txBox="1">
            <a:spLocks/>
          </p:cNvSpPr>
          <p:nvPr/>
        </p:nvSpPr>
        <p:spPr>
          <a:xfrm>
            <a:off x="2915816" y="836712"/>
            <a:ext cx="5544616" cy="101297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MISSIONE</a:t>
            </a:r>
            <a:b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br>
            <a:r>
              <a:rPr lang="it-IT" sz="3100"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alcune buone prassi</a:t>
            </a:r>
            <a:endParaRPr lang="it-IT" sz="3100"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endParaRPr>
          </a:p>
        </p:txBody>
      </p:sp>
    </p:spTree>
    <p:extLst>
      <p:ext uri="{BB962C8B-B14F-4D97-AF65-F5344CB8AC3E}">
        <p14:creationId xmlns:p14="http://schemas.microsoft.com/office/powerpoint/2010/main" val="12862174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55576" y="1916832"/>
            <a:ext cx="8229600" cy="4525963"/>
          </a:xfrm>
        </p:spPr>
        <p:txBody>
          <a:bodyPr>
            <a:normAutofit fontScale="77500" lnSpcReduction="20000"/>
          </a:bodyPr>
          <a:lstStyle/>
          <a:p>
            <a:pPr lvl="0" algn="just" fontAlgn="base">
              <a:buClr>
                <a:srgbClr val="004D7E"/>
              </a:buClr>
            </a:pPr>
            <a:r>
              <a:rPr lang="it-IT" dirty="0">
                <a:latin typeface="Segoe UI Historic" panose="020B0502040204020203" pitchFamily="34" charset="0"/>
                <a:ea typeface="Segoe UI Historic" panose="020B0502040204020203" pitchFamily="34" charset="0"/>
                <a:cs typeface="Segoe UI Historic" panose="020B0502040204020203" pitchFamily="34" charset="0"/>
              </a:rPr>
              <a:t>Viviamo una esperienza di evangelizzazione nel carcere e incontri culturali su temi sociali e di educazione alla legalità.</a:t>
            </a:r>
          </a:p>
          <a:p>
            <a:pPr lvl="0" algn="just" fontAlgn="base">
              <a:buClr>
                <a:srgbClr val="004D7E"/>
              </a:buClr>
            </a:pPr>
            <a:r>
              <a:rPr lang="it-IT" dirty="0">
                <a:latin typeface="Segoe UI Historic" panose="020B0502040204020203" pitchFamily="34" charset="0"/>
                <a:ea typeface="Segoe UI Historic" panose="020B0502040204020203" pitchFamily="34" charset="0"/>
                <a:cs typeface="Segoe UI Historic" panose="020B0502040204020203" pitchFamily="34" charset="0"/>
              </a:rPr>
              <a:t>Sperimentiamo nelle Parrocchie, anche in collaborazione con diverse associazioni presenti sul territorio, incontri e iniziative missionarie (“Luce nella notte”, Cattedra di vita, Scuola popolare della Bibbia, CEB, associazioni militari,…).</a:t>
            </a:r>
          </a:p>
          <a:p>
            <a:pPr lvl="0" algn="just" fontAlgn="base">
              <a:buClr>
                <a:srgbClr val="004D7E"/>
              </a:buClr>
            </a:pPr>
            <a:r>
              <a:rPr lang="it-IT" dirty="0">
                <a:latin typeface="Segoe UI Historic" panose="020B0502040204020203" pitchFamily="34" charset="0"/>
                <a:ea typeface="Segoe UI Historic" panose="020B0502040204020203" pitchFamily="34" charset="0"/>
                <a:cs typeface="Segoe UI Historic" panose="020B0502040204020203" pitchFamily="34" charset="0"/>
              </a:rPr>
              <a:t>Si sono organizzati incontri con i candidati per le elezioni amministrative e con le realtà politiche locali.</a:t>
            </a:r>
          </a:p>
          <a:p>
            <a:pPr lvl="0" algn="just" fontAlgn="base">
              <a:buClr>
                <a:srgbClr val="004D7E"/>
              </a:buClr>
            </a:pPr>
            <a:r>
              <a:rPr lang="it-IT" dirty="0">
                <a:latin typeface="Segoe UI Historic" panose="020B0502040204020203" pitchFamily="34" charset="0"/>
                <a:ea typeface="Segoe UI Historic" panose="020B0502040204020203" pitchFamily="34" charset="0"/>
                <a:cs typeface="Segoe UI Historic" panose="020B0502040204020203" pitchFamily="34" charset="0"/>
              </a:rPr>
              <a:t>Tra le esperienze ecclesiali occasionali si segnala la Giornata Diocesana del Creato, con stile ecumenico ed ecologico</a:t>
            </a:r>
            <a:r>
              <a:rPr lang="it-IT" dirty="0"/>
              <a:t>.</a:t>
            </a:r>
          </a:p>
        </p:txBody>
      </p:sp>
      <p:sp>
        <p:nvSpPr>
          <p:cNvPr id="6" name="Titolo 1">
            <a:extLst>
              <a:ext uri="{FF2B5EF4-FFF2-40B4-BE49-F238E27FC236}">
                <a16:creationId xmlns:a16="http://schemas.microsoft.com/office/drawing/2014/main" id="{B4068F34-6601-A54D-BA14-2014DF1A302A}"/>
              </a:ext>
            </a:extLst>
          </p:cNvPr>
          <p:cNvSpPr txBox="1">
            <a:spLocks/>
          </p:cNvSpPr>
          <p:nvPr/>
        </p:nvSpPr>
        <p:spPr>
          <a:xfrm>
            <a:off x="2915816" y="836712"/>
            <a:ext cx="5544616" cy="101297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MISSIONE</a:t>
            </a:r>
            <a:b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br>
            <a:r>
              <a:rPr lang="it-IT" sz="3100"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alcune buone prassi</a:t>
            </a:r>
            <a:endParaRPr lang="it-IT" sz="3100"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endParaRPr>
          </a:p>
        </p:txBody>
      </p:sp>
    </p:spTree>
    <p:extLst>
      <p:ext uri="{BB962C8B-B14F-4D97-AF65-F5344CB8AC3E}">
        <p14:creationId xmlns:p14="http://schemas.microsoft.com/office/powerpoint/2010/main" val="19515213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259632" y="1916832"/>
            <a:ext cx="7653536" cy="4752528"/>
          </a:xfrm>
        </p:spPr>
        <p:txBody>
          <a:bodyPr>
            <a:normAutofit fontScale="62500" lnSpcReduction="20000"/>
          </a:bodyPr>
          <a:lstStyle/>
          <a:p>
            <a:pPr algn="just"/>
            <a:r>
              <a:rPr lang="it-IT" b="1" i="1" dirty="0">
                <a:solidFill>
                  <a:srgbClr val="004D7E"/>
                </a:solidFill>
                <a:latin typeface="Segoe UI Symbol" panose="020B0502040204020203" pitchFamily="34" charset="0"/>
                <a:ea typeface="Segoe UI Symbol" panose="020B0502040204020203" pitchFamily="34" charset="0"/>
              </a:rPr>
              <a:t>Prendere consapevolezza della reale scelta di fede del popolo di Dio.</a:t>
            </a:r>
            <a:r>
              <a:rPr lang="it-IT" b="1" i="1" dirty="0">
                <a:latin typeface="Segoe UI Symbol" panose="020B0502040204020203" pitchFamily="34" charset="0"/>
                <a:ea typeface="Segoe UI Symbol" panose="020B0502040204020203" pitchFamily="34" charset="0"/>
              </a:rPr>
              <a:t> </a:t>
            </a:r>
            <a:r>
              <a:rPr lang="it-IT" dirty="0">
                <a:latin typeface="Segoe UI Symbol" panose="020B0502040204020203" pitchFamily="34" charset="0"/>
                <a:ea typeface="Segoe UI Symbol" panose="020B0502040204020203" pitchFamily="34" charset="0"/>
              </a:rPr>
              <a:t>La pandemia ha messo a nudo i limiti di una religiosità non scelta pienamente, facendo emergere disaffezione alla vita della Chiesa. In questo periodo il limite emerso maggiormente è l’individualismo che porta a vivere una fede staccati da una comunità o legati solo “virtualmente”. </a:t>
            </a:r>
          </a:p>
          <a:p>
            <a:pPr algn="just"/>
            <a:r>
              <a:rPr lang="it-IT" b="1" i="1" dirty="0">
                <a:solidFill>
                  <a:srgbClr val="004D7E"/>
                </a:solidFill>
                <a:latin typeface="Segoe UI Symbol" panose="020B0502040204020203" pitchFamily="34" charset="0"/>
                <a:ea typeface="Segoe UI Symbol" panose="020B0502040204020203" pitchFamily="34" charset="0"/>
              </a:rPr>
              <a:t>Convertire il nostro sguardo sul mondo.</a:t>
            </a:r>
            <a:r>
              <a:rPr lang="it-IT" dirty="0">
                <a:latin typeface="Segoe UI Symbol" panose="020B0502040204020203" pitchFamily="34" charset="0"/>
                <a:ea typeface="Segoe UI Symbol" panose="020B0502040204020203" pitchFamily="34" charset="0"/>
              </a:rPr>
              <a:t> Sul piano della vita delle comunità i limiti emersi riguardano le chiusure dovute a stanchezza, delusioni, diverse fragilità, difficoltà di dialogo e di comunicazione. Queste difficoltà nascono anche dalla poca attenzione alle provocazioni culturali di un mondo in rapido cambiamento e ai vissuti della comunità civile e politica. In riferimento alla collaborazione con le Istituzioni pubbliche ci sono iniziative sporadiche, legate in particolare all’aiuto da offrire ai più deboli, senza un raccordo continuo e reciproco. Poche attenzioni sono riservate a quanti si impegnano in questi ambiti e alle nuove emergenze riguardanti l’equilibrio ambientale e di un progresso ecosostenibile.</a:t>
            </a:r>
          </a:p>
        </p:txBody>
      </p:sp>
      <p:sp>
        <p:nvSpPr>
          <p:cNvPr id="6" name="Titolo 1">
            <a:extLst>
              <a:ext uri="{FF2B5EF4-FFF2-40B4-BE49-F238E27FC236}">
                <a16:creationId xmlns:a16="http://schemas.microsoft.com/office/drawing/2014/main" id="{D12B062E-494A-B046-8E04-A3176D58CDD0}"/>
              </a:ext>
            </a:extLst>
          </p:cNvPr>
          <p:cNvSpPr txBox="1">
            <a:spLocks/>
          </p:cNvSpPr>
          <p:nvPr/>
        </p:nvSpPr>
        <p:spPr>
          <a:xfrm>
            <a:off x="2915816" y="836712"/>
            <a:ext cx="5544616" cy="101297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MISSIONE</a:t>
            </a:r>
            <a:b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br>
            <a:r>
              <a:rPr lang="it-IT" sz="3100"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dai limiti alla conversione</a:t>
            </a:r>
            <a:endParaRPr lang="it-IT" sz="3100"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endParaRPr>
          </a:p>
        </p:txBody>
      </p:sp>
    </p:spTree>
    <p:extLst>
      <p:ext uri="{BB962C8B-B14F-4D97-AF65-F5344CB8AC3E}">
        <p14:creationId xmlns:p14="http://schemas.microsoft.com/office/powerpoint/2010/main" val="1282506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55576" y="2060848"/>
            <a:ext cx="8229600" cy="4525963"/>
          </a:xfrm>
        </p:spPr>
        <p:txBody>
          <a:bodyPr>
            <a:normAutofit fontScale="62500" lnSpcReduction="20000"/>
          </a:bodyPr>
          <a:lstStyle/>
          <a:p>
            <a:pPr algn="just"/>
            <a:r>
              <a:rPr lang="it-IT" b="1" i="1" dirty="0">
                <a:solidFill>
                  <a:srgbClr val="004D7E"/>
                </a:solidFill>
                <a:latin typeface="Segoe UI Symbol" panose="020B0502040204020203" pitchFamily="34" charset="0"/>
                <a:ea typeface="Segoe UI Symbol" panose="020B0502040204020203" pitchFamily="34" charset="0"/>
              </a:rPr>
              <a:t>Convertire la nostra visione di Chiesa</a:t>
            </a:r>
            <a:r>
              <a:rPr lang="it-IT" b="1" dirty="0">
                <a:solidFill>
                  <a:srgbClr val="004D7E"/>
                </a:solidFill>
                <a:latin typeface="Segoe UI Symbol" panose="020B0502040204020203" pitchFamily="34" charset="0"/>
                <a:ea typeface="Segoe UI Symbol" panose="020B0502040204020203" pitchFamily="34" charset="0"/>
              </a:rPr>
              <a:t>.</a:t>
            </a:r>
            <a:r>
              <a:rPr lang="it-IT" dirty="0">
                <a:solidFill>
                  <a:srgbClr val="004D7E"/>
                </a:solidFill>
                <a:latin typeface="Segoe UI Symbol" panose="020B0502040204020203" pitchFamily="34" charset="0"/>
                <a:ea typeface="Segoe UI Symbol" panose="020B0502040204020203" pitchFamily="34" charset="0"/>
              </a:rPr>
              <a:t> </a:t>
            </a:r>
            <a:r>
              <a:rPr lang="it-IT" dirty="0">
                <a:latin typeface="Segoe UI Symbol" panose="020B0502040204020203" pitchFamily="34" charset="0"/>
                <a:ea typeface="Segoe UI Symbol" panose="020B0502040204020203" pitchFamily="34" charset="0"/>
              </a:rPr>
              <a:t>I percorsi di sinodalità risultano compromessi non solo da atteggiamenti personali, ma soprattutto da una mancata accoglienza e condivisione della visione di Chiesa emersa dal Concilio, rendendoci poco attenti ai doni dello Spirito presenti nelle persone. </a:t>
            </a:r>
          </a:p>
          <a:p>
            <a:pPr algn="just"/>
            <a:r>
              <a:rPr lang="it-IT" b="1" i="1" dirty="0">
                <a:solidFill>
                  <a:srgbClr val="004D7E"/>
                </a:solidFill>
                <a:latin typeface="Segoe UI Symbol" panose="020B0502040204020203" pitchFamily="34" charset="0"/>
                <a:ea typeface="Segoe UI Symbol" panose="020B0502040204020203" pitchFamily="34" charset="0"/>
              </a:rPr>
              <a:t>Convertire il nostro passo verso le periferie. </a:t>
            </a:r>
            <a:r>
              <a:rPr lang="it-IT" dirty="0">
                <a:latin typeface="Segoe UI Symbol" panose="020B0502040204020203" pitchFamily="34" charset="0"/>
                <a:ea typeface="Segoe UI Symbol" panose="020B0502040204020203" pitchFamily="34" charset="0"/>
              </a:rPr>
              <a:t>La vita delle comunità parrocchiali sembra essere concentrata prevalentemente al proprio interno. La presenza di persone di culture e fedi diverse è spesso vissuta con diffidenza e poca disponibilità all’accoglienza e al dialogo reciproco. Le comunità spesso non negano a queste persone l’aiuto nelle difficoltà, ma si avverte la mancanza di una formazione all’annuncio missionario consapevole e rispettoso della diversità, fondato sulla Parola e sulla propria testimonianza di vita. Pari difficoltà si riscontra nel raggiungere e valorizzare le periferie delle parrocchie, dei paesi e delle città, per avviare processi di inclusione e di partecipazione attiva per diventare protagonisti della vita comunitaria e civile. </a:t>
            </a:r>
            <a:r>
              <a:rPr lang="it-IT" dirty="0"/>
              <a:t> </a:t>
            </a:r>
          </a:p>
          <a:p>
            <a:endParaRPr lang="it-IT" dirty="0"/>
          </a:p>
        </p:txBody>
      </p:sp>
      <p:sp>
        <p:nvSpPr>
          <p:cNvPr id="6" name="Titolo 1">
            <a:extLst>
              <a:ext uri="{FF2B5EF4-FFF2-40B4-BE49-F238E27FC236}">
                <a16:creationId xmlns:a16="http://schemas.microsoft.com/office/drawing/2014/main" id="{9E69CC0E-109E-BD46-920A-B6609945F3D0}"/>
              </a:ext>
            </a:extLst>
          </p:cNvPr>
          <p:cNvSpPr txBox="1">
            <a:spLocks/>
          </p:cNvSpPr>
          <p:nvPr/>
        </p:nvSpPr>
        <p:spPr>
          <a:xfrm>
            <a:off x="2915816" y="836712"/>
            <a:ext cx="5544616" cy="101297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MISSIONE</a:t>
            </a:r>
            <a:b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br>
            <a:r>
              <a:rPr lang="it-IT" sz="3100"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dai limiti alla conversione</a:t>
            </a:r>
            <a:endParaRPr lang="it-IT" sz="3100"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endParaRPr>
          </a:p>
        </p:txBody>
      </p:sp>
    </p:spTree>
    <p:extLst>
      <p:ext uri="{BB962C8B-B14F-4D97-AF65-F5344CB8AC3E}">
        <p14:creationId xmlns:p14="http://schemas.microsoft.com/office/powerpoint/2010/main" val="17769207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87624" y="2132856"/>
            <a:ext cx="7848872" cy="5544616"/>
          </a:xfrm>
        </p:spPr>
        <p:txBody>
          <a:bodyPr>
            <a:normAutofit fontScale="40000" lnSpcReduction="20000"/>
          </a:bodyPr>
          <a:lstStyle/>
          <a:p>
            <a:pPr algn="just"/>
            <a:r>
              <a:rPr lang="it-IT" sz="4200" b="1" i="1" dirty="0">
                <a:solidFill>
                  <a:srgbClr val="004D7E"/>
                </a:solidFill>
                <a:latin typeface="Segoe UI Symbol" panose="020B0502040204020203" pitchFamily="34" charset="0"/>
                <a:ea typeface="Segoe UI Symbol" panose="020B0502040204020203" pitchFamily="34" charset="0"/>
              </a:rPr>
              <a:t>Convertire i nostri paradigmi formativi. </a:t>
            </a:r>
            <a:r>
              <a:rPr lang="it-IT" sz="4200" dirty="0">
                <a:latin typeface="Segoe UI Symbol" panose="020B0502040204020203" pitchFamily="34" charset="0"/>
                <a:ea typeface="Segoe UI Symbol" panose="020B0502040204020203" pitchFamily="34" charset="0"/>
              </a:rPr>
              <a:t>I percorsi formativi parrocchiali risultano spesso inadeguati ad intercettare i vissuti complessi delle famiglie sul piano delle relazioni, dell’affettività, della precarietà del lavoro e della scarsità di sostegno dei sevizi sociali. Non fa meraviglia se, con queste situazioni sempre più diffuse, diventa difficile custodire e trasmettere la fede alle nuove generazioni. Queste difficoltà aumentano quando avvengono cambi di parroci portatori di visioni pastorali diverse se non addirittura contrapposte ai cammini già avviati nella comunità.</a:t>
            </a:r>
          </a:p>
          <a:p>
            <a:pPr algn="just"/>
            <a:r>
              <a:rPr lang="it-IT" sz="4200" b="1" i="1" dirty="0">
                <a:solidFill>
                  <a:srgbClr val="004D7E"/>
                </a:solidFill>
                <a:latin typeface="Segoe UI Symbol" panose="020B0502040204020203" pitchFamily="34" charset="0"/>
                <a:ea typeface="Segoe UI Symbol" panose="020B0502040204020203" pitchFamily="34" charset="0"/>
              </a:rPr>
              <a:t>Convertire il nostro passo per camminare con i giovani.</a:t>
            </a:r>
            <a:r>
              <a:rPr lang="it-IT" sz="4200" dirty="0">
                <a:latin typeface="Segoe UI Symbol" panose="020B0502040204020203" pitchFamily="34" charset="0"/>
                <a:ea typeface="Segoe UI Symbol" panose="020B0502040204020203" pitchFamily="34" charset="0"/>
              </a:rPr>
              <a:t> Nonostante la “missione giovani” vissuta a livello diocesano, vicariale e parrocchiale sembra non siano emerse proposte continuative per intercettare i bisogni del mondo giovanile, anche se si continua a lamentarsi della loro mancanza nelle nostre comunità. La motivazione emersa prevalentemente mette in evidenza la mancanza di autentica testimonianza evangelica nella vita comunitaria e di scarsa opportunità per diventarne protagonisti.</a:t>
            </a:r>
          </a:p>
          <a:p>
            <a:pPr algn="just"/>
            <a:r>
              <a:rPr lang="it-IT" sz="4200" b="1" i="1" dirty="0">
                <a:solidFill>
                  <a:srgbClr val="004D7E"/>
                </a:solidFill>
                <a:latin typeface="Segoe UI Symbol" panose="020B0502040204020203" pitchFamily="34" charset="0"/>
                <a:ea typeface="Segoe UI Symbol" panose="020B0502040204020203" pitchFamily="34" charset="0"/>
              </a:rPr>
              <a:t>Tenere maggiormente conto delle missioni ad </a:t>
            </a:r>
            <a:r>
              <a:rPr lang="it-IT" sz="4200" b="1" i="1" dirty="0" err="1">
                <a:solidFill>
                  <a:srgbClr val="004D7E"/>
                </a:solidFill>
                <a:latin typeface="Segoe UI Symbol" panose="020B0502040204020203" pitchFamily="34" charset="0"/>
                <a:ea typeface="Segoe UI Symbol" panose="020B0502040204020203" pitchFamily="34" charset="0"/>
              </a:rPr>
              <a:t>gentes</a:t>
            </a:r>
            <a:r>
              <a:rPr lang="it-IT" sz="4200" b="1" i="1" dirty="0">
                <a:solidFill>
                  <a:srgbClr val="004D7E"/>
                </a:solidFill>
                <a:latin typeface="Segoe UI Symbol" panose="020B0502040204020203" pitchFamily="34" charset="0"/>
                <a:ea typeface="Segoe UI Symbol" panose="020B0502040204020203" pitchFamily="34" charset="0"/>
              </a:rPr>
              <a:t>. </a:t>
            </a:r>
            <a:r>
              <a:rPr lang="it-IT" sz="4200" dirty="0">
                <a:latin typeface="Segoe UI Symbol" panose="020B0502040204020203" pitchFamily="34" charset="0"/>
                <a:ea typeface="Segoe UI Symbol" panose="020B0502040204020203" pitchFamily="34" charset="0"/>
              </a:rPr>
              <a:t>La nostra comunità diocesana non ha sostenuto adeguatamente la continuità della missione a </a:t>
            </a:r>
            <a:r>
              <a:rPr lang="it-IT" sz="4200" dirty="0" err="1">
                <a:latin typeface="Segoe UI Symbol" panose="020B0502040204020203" pitchFamily="34" charset="0"/>
                <a:ea typeface="Segoe UI Symbol" panose="020B0502040204020203" pitchFamily="34" charset="0"/>
              </a:rPr>
              <a:t>Marsabit</a:t>
            </a:r>
            <a:r>
              <a:rPr lang="it-IT" sz="4200" dirty="0">
                <a:latin typeface="Segoe UI Symbol" panose="020B0502040204020203" pitchFamily="34" charset="0"/>
                <a:ea typeface="Segoe UI Symbol" panose="020B0502040204020203" pitchFamily="34" charset="0"/>
              </a:rPr>
              <a:t> in Kenya, la presenza delle comunità missionarie </a:t>
            </a:r>
            <a:r>
              <a:rPr lang="it-IT" sz="4200" dirty="0" err="1">
                <a:latin typeface="Segoe UI Symbol" panose="020B0502040204020203" pitchFamily="34" charset="0"/>
                <a:ea typeface="Segoe UI Symbol" panose="020B0502040204020203" pitchFamily="34" charset="0"/>
              </a:rPr>
              <a:t>Saveriane</a:t>
            </a:r>
            <a:r>
              <a:rPr lang="it-IT" sz="4200" dirty="0">
                <a:latin typeface="Segoe UI Symbol" panose="020B0502040204020203" pitchFamily="34" charset="0"/>
                <a:ea typeface="Segoe UI Symbol" panose="020B0502040204020203" pitchFamily="34" charset="0"/>
              </a:rPr>
              <a:t> e dei missionari della Consolata.</a:t>
            </a:r>
          </a:p>
          <a:p>
            <a:endParaRPr lang="it-IT" dirty="0"/>
          </a:p>
        </p:txBody>
      </p:sp>
      <p:sp>
        <p:nvSpPr>
          <p:cNvPr id="6" name="Titolo 1">
            <a:extLst>
              <a:ext uri="{FF2B5EF4-FFF2-40B4-BE49-F238E27FC236}">
                <a16:creationId xmlns:a16="http://schemas.microsoft.com/office/drawing/2014/main" id="{CFF32CCB-8EBE-DC48-8404-08660BE46389}"/>
              </a:ext>
            </a:extLst>
          </p:cNvPr>
          <p:cNvSpPr txBox="1">
            <a:spLocks/>
          </p:cNvSpPr>
          <p:nvPr/>
        </p:nvSpPr>
        <p:spPr>
          <a:xfrm>
            <a:off x="2915816" y="836712"/>
            <a:ext cx="5544616" cy="101297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MISSIONE</a:t>
            </a:r>
            <a:b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br>
            <a:r>
              <a:rPr lang="it-IT" sz="3100"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dai limiti alla conversione</a:t>
            </a:r>
            <a:endParaRPr lang="it-IT" sz="3100"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endParaRPr>
          </a:p>
        </p:txBody>
      </p:sp>
    </p:spTree>
    <p:extLst>
      <p:ext uri="{BB962C8B-B14F-4D97-AF65-F5344CB8AC3E}">
        <p14:creationId xmlns:p14="http://schemas.microsoft.com/office/powerpoint/2010/main" val="28118092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55576" y="2276872"/>
            <a:ext cx="8229600" cy="4353347"/>
          </a:xfrm>
        </p:spPr>
        <p:txBody>
          <a:bodyPr>
            <a:normAutofit fontScale="77500" lnSpcReduction="20000"/>
          </a:bodyPr>
          <a:lstStyle/>
          <a:p>
            <a:pPr>
              <a:buClr>
                <a:srgbClr val="004D7E"/>
              </a:buClr>
            </a:pPr>
            <a:r>
              <a:rPr lang="it-IT" b="1" i="1" dirty="0">
                <a:solidFill>
                  <a:srgbClr val="004D7E"/>
                </a:solidFill>
                <a:latin typeface="Segoe UI Symbol" panose="020B0502040204020203" pitchFamily="34" charset="0"/>
                <a:ea typeface="Segoe UI Symbol" panose="020B0502040204020203" pitchFamily="34" charset="0"/>
                <a:cs typeface="Segoe UI Historic" panose="020B0502040204020203" pitchFamily="34" charset="0"/>
              </a:rPr>
              <a:t>Riscoprirsi soggetti corresponsabili della missione</a:t>
            </a:r>
            <a:r>
              <a:rPr lang="it-IT" dirty="0">
                <a:latin typeface="Segoe UI Symbol" panose="020B0502040204020203" pitchFamily="34" charset="0"/>
                <a:ea typeface="Segoe UI Symbol" panose="020B0502040204020203" pitchFamily="34" charset="0"/>
                <a:cs typeface="Segoe UI Historic" panose="020B0502040204020203" pitchFamily="34" charset="0"/>
              </a:rPr>
              <a:t>, </a:t>
            </a:r>
            <a:r>
              <a:rPr lang="it-IT" dirty="0">
                <a:latin typeface="Segoe UI Symbol" panose="020B0502040204020203" pitchFamily="34" charset="0"/>
                <a:ea typeface="Segoe UI Symbol" panose="020B0502040204020203" pitchFamily="34" charset="0"/>
              </a:rPr>
              <a:t>come singoli e come comunità, nei diversi ambiti esistenziali (vita quotidiana, famiglia, giovani, lavoro, città, scuola, situazioni esistenziali di fragilità e fallimento, dialogo interreligioso). In tal senso, è più volte emersa l’esigenza di riscoprire il ruolo della vicaria e dell’</a:t>
            </a:r>
            <a:r>
              <a:rPr lang="it-IT" dirty="0" err="1">
                <a:latin typeface="Segoe UI Symbol" panose="020B0502040204020203" pitchFamily="34" charset="0"/>
                <a:ea typeface="Segoe UI Symbol" panose="020B0502040204020203" pitchFamily="34" charset="0"/>
              </a:rPr>
              <a:t>interparrocchialità</a:t>
            </a:r>
            <a:r>
              <a:rPr lang="it-IT" dirty="0">
                <a:latin typeface="Segoe UI Symbol" panose="020B0502040204020203" pitchFamily="34" charset="0"/>
                <a:ea typeface="Segoe UI Symbol" panose="020B0502040204020203" pitchFamily="34" charset="0"/>
              </a:rPr>
              <a:t>. La vicaria, ad esempio, può essere il luogo per condividere esperienze pastorali condivide, un progetto cittadino di missione, per scegliere un segno concreto a servizio del territorio (Caritas vicariale, centri di ascolto, …), per promuovere una partecipazione alla vita sociopolitica.</a:t>
            </a:r>
            <a:endParaRPr lang="it-IT" dirty="0">
              <a:latin typeface="Segoe UI Symbol" panose="020B0502040204020203" pitchFamily="34" charset="0"/>
              <a:ea typeface="Segoe UI Symbol" panose="020B0502040204020203" pitchFamily="34" charset="0"/>
              <a:cs typeface="Segoe UI Historic" panose="020B0502040204020203" pitchFamily="34" charset="0"/>
            </a:endParaRPr>
          </a:p>
          <a:p>
            <a:pPr>
              <a:buClr>
                <a:srgbClr val="004D7E"/>
              </a:buClr>
            </a:pPr>
            <a:endParaRPr lang="it-IT" dirty="0">
              <a:latin typeface="Segoe UI Symbol" panose="020B0502040204020203" pitchFamily="34" charset="0"/>
              <a:ea typeface="Segoe UI Symbol" panose="020B0502040204020203" pitchFamily="34" charset="0"/>
            </a:endParaRPr>
          </a:p>
        </p:txBody>
      </p:sp>
      <p:sp>
        <p:nvSpPr>
          <p:cNvPr id="6" name="Titolo 1">
            <a:extLst>
              <a:ext uri="{FF2B5EF4-FFF2-40B4-BE49-F238E27FC236}">
                <a16:creationId xmlns:a16="http://schemas.microsoft.com/office/drawing/2014/main" id="{500EE022-B2D5-7E49-9C47-6137F74C5526}"/>
              </a:ext>
            </a:extLst>
          </p:cNvPr>
          <p:cNvSpPr txBox="1">
            <a:spLocks/>
          </p:cNvSpPr>
          <p:nvPr/>
        </p:nvSpPr>
        <p:spPr>
          <a:xfrm>
            <a:off x="2915816" y="836712"/>
            <a:ext cx="5544616" cy="101297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MISSIONE</a:t>
            </a:r>
            <a:b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br>
            <a:r>
              <a:rPr lang="it-IT" sz="3100"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per frequentare il futuro</a:t>
            </a:r>
            <a:endParaRPr lang="it-IT" sz="3100"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259632" y="2302828"/>
            <a:ext cx="7653536" cy="4525963"/>
          </a:xfrm>
        </p:spPr>
        <p:txBody>
          <a:bodyPr>
            <a:normAutofit fontScale="70000" lnSpcReduction="20000"/>
          </a:bodyPr>
          <a:lstStyle/>
          <a:p>
            <a:pPr algn="just"/>
            <a:r>
              <a:rPr lang="it-IT" b="1" i="1" dirty="0">
                <a:solidFill>
                  <a:srgbClr val="004D7E"/>
                </a:solidFill>
                <a:latin typeface="Segoe UI Historic" panose="020B0502040204020203" pitchFamily="34" charset="0"/>
                <a:ea typeface="Segoe UI Historic" panose="020B0502040204020203" pitchFamily="34" charset="0"/>
                <a:cs typeface="Segoe UI Historic" panose="020B0502040204020203" pitchFamily="34" charset="0"/>
              </a:rPr>
              <a:t>Cambiamento radicale di prospettiva</a:t>
            </a:r>
            <a:r>
              <a:rPr lang="it-IT" b="1" i="1" dirty="0">
                <a:latin typeface="Segoe UI Symbol" panose="020B0502040204020203" pitchFamily="34" charset="0"/>
                <a:ea typeface="Segoe UI Symbol" panose="020B0502040204020203" pitchFamily="34" charset="0"/>
                <a:cs typeface="Segoe UI Historic" panose="020B0502040204020203" pitchFamily="34" charset="0"/>
              </a:rPr>
              <a:t>.</a:t>
            </a:r>
            <a:r>
              <a:rPr lang="it-IT" dirty="0">
                <a:latin typeface="Segoe UI Symbol" panose="020B0502040204020203" pitchFamily="34" charset="0"/>
                <a:ea typeface="Segoe UI Symbol" panose="020B0502040204020203" pitchFamily="34" charset="0"/>
                <a:cs typeface="Segoe UI Historic" panose="020B0502040204020203" pitchFamily="34" charset="0"/>
              </a:rPr>
              <a:t> </a:t>
            </a:r>
            <a:r>
              <a:rPr lang="it-IT" dirty="0">
                <a:latin typeface="Segoe UI Symbol" panose="020B0502040204020203" pitchFamily="34" charset="0"/>
                <a:ea typeface="Segoe UI Symbol" panose="020B0502040204020203" pitchFamily="34" charset="0"/>
              </a:rPr>
              <a:t>La pandemia ci ha fatto vedere con lucidità in quali aspetti l’esperienza della Chiesa oggi non è più incisiva. Questo porta a cambiare paradigma: non più una Chiesa che attende la partecipazione della gente alle sue proposte, ma una Chiesa creativa capace di fare il primo passo e superare l’indifferenza che spesso mostriamo, erigendo muri”. Impariamo a camminare insieme, a condividere la fatica del vivere e la comune ricerca di Dio, mostrando interesse e accompagnando le persone anche in cammini fuori dalla consuetudine pastorale, in uno stile fraterno di dialogo alla pari. È necessaria un’apertura ai problemi del territorio e ai grandi temi esistenziali che la storia oggi ci impone (ad es.: coppie di fatto, esperienze LGBT+, ambiente, …).</a:t>
            </a:r>
          </a:p>
        </p:txBody>
      </p:sp>
      <p:sp>
        <p:nvSpPr>
          <p:cNvPr id="6" name="Titolo 1">
            <a:extLst>
              <a:ext uri="{FF2B5EF4-FFF2-40B4-BE49-F238E27FC236}">
                <a16:creationId xmlns:a16="http://schemas.microsoft.com/office/drawing/2014/main" id="{A53E9728-B3D3-3648-B52F-16D621345B69}"/>
              </a:ext>
            </a:extLst>
          </p:cNvPr>
          <p:cNvSpPr txBox="1">
            <a:spLocks/>
          </p:cNvSpPr>
          <p:nvPr/>
        </p:nvSpPr>
        <p:spPr>
          <a:xfrm>
            <a:off x="2915816" y="836712"/>
            <a:ext cx="5544616" cy="101297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MISSIONE</a:t>
            </a:r>
            <a:b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br>
            <a:r>
              <a:rPr lang="it-IT" sz="3100"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per frequentare il futuro</a:t>
            </a:r>
            <a:endParaRPr lang="it-IT" sz="3100"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endParaRPr>
          </a:p>
        </p:txBody>
      </p:sp>
    </p:spTree>
    <p:extLst>
      <p:ext uri="{BB962C8B-B14F-4D97-AF65-F5344CB8AC3E}">
        <p14:creationId xmlns:p14="http://schemas.microsoft.com/office/powerpoint/2010/main" val="3754899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71600" y="1988840"/>
            <a:ext cx="7869560" cy="4525963"/>
          </a:xfrm>
        </p:spPr>
        <p:txBody>
          <a:bodyPr>
            <a:normAutofit fontScale="70000" lnSpcReduction="20000"/>
          </a:bodyPr>
          <a:lstStyle/>
          <a:p>
            <a:pPr algn="just"/>
            <a:r>
              <a:rPr lang="it-IT" b="1" i="1" dirty="0">
                <a:solidFill>
                  <a:srgbClr val="004D7E"/>
                </a:solidFill>
                <a:latin typeface="Segoe UI Symbol" panose="020B0502040204020203" pitchFamily="34" charset="0"/>
                <a:ea typeface="Segoe UI Symbol" panose="020B0502040204020203" pitchFamily="34" charset="0"/>
              </a:rPr>
              <a:t>Migliorare il</a:t>
            </a:r>
            <a:r>
              <a:rPr lang="it-IT" dirty="0">
                <a:solidFill>
                  <a:srgbClr val="004D7E"/>
                </a:solidFill>
                <a:latin typeface="Segoe UI Symbol" panose="020B0502040204020203" pitchFamily="34" charset="0"/>
                <a:ea typeface="Segoe UI Symbol" panose="020B0502040204020203" pitchFamily="34" charset="0"/>
              </a:rPr>
              <a:t> </a:t>
            </a:r>
            <a:r>
              <a:rPr lang="it-IT" b="1" i="1" dirty="0">
                <a:solidFill>
                  <a:srgbClr val="004D7E"/>
                </a:solidFill>
                <a:latin typeface="Segoe UI Symbol" panose="020B0502040204020203" pitchFamily="34" charset="0"/>
                <a:ea typeface="Segoe UI Symbol" panose="020B0502040204020203" pitchFamily="34" charset="0"/>
              </a:rPr>
              <a:t>linguaggio e la comunicazione.</a:t>
            </a:r>
            <a:r>
              <a:rPr lang="it-IT" dirty="0">
                <a:solidFill>
                  <a:srgbClr val="004D7E"/>
                </a:solidFill>
                <a:latin typeface="Segoe UI Symbol" panose="020B0502040204020203" pitchFamily="34" charset="0"/>
                <a:ea typeface="Segoe UI Symbol" panose="020B0502040204020203" pitchFamily="34" charset="0"/>
              </a:rPr>
              <a:t> </a:t>
            </a:r>
            <a:r>
              <a:rPr lang="it-IT" dirty="0">
                <a:latin typeface="Segoe UI Symbol" panose="020B0502040204020203" pitchFamily="34" charset="0"/>
                <a:ea typeface="Segoe UI Symbol" panose="020B0502040204020203" pitchFamily="34" charset="0"/>
              </a:rPr>
              <a:t>Non si tratta solo di una questione tecnica, ma di uno stile comunicativo che trasmetta i valori della fede in modo comprensibile alla vita di oggi, fresco, moderno e innovativo. È altresì necessario che il nostro modo di comunicare sia improntato maggiormente alla carità, superando ogni forma di clericalismo e autoritarismo, tanto nei laici quanto nei presbiteri. </a:t>
            </a:r>
          </a:p>
          <a:p>
            <a:pPr algn="just"/>
            <a:r>
              <a:rPr lang="it-IT" b="1" i="1" dirty="0">
                <a:solidFill>
                  <a:srgbClr val="004D7E"/>
                </a:solidFill>
                <a:latin typeface="Segoe UI Symbol" panose="020B0502040204020203" pitchFamily="34" charset="0"/>
                <a:ea typeface="Segoe UI Symbol" panose="020B0502040204020203" pitchFamily="34" charset="0"/>
              </a:rPr>
              <a:t>Formarsi ad accompagnare. </a:t>
            </a:r>
            <a:r>
              <a:rPr lang="it-IT" dirty="0">
                <a:latin typeface="Segoe UI Symbol" panose="020B0502040204020203" pitchFamily="34" charset="0"/>
                <a:ea typeface="Segoe UI Symbol" panose="020B0502040204020203" pitchFamily="34" charset="0"/>
              </a:rPr>
              <a:t>Si rende necessario impostare itinerari formativi che abilitino operatori pastorali e presbiteri ad accompagnare le donne e gli uomini del nostro tempo nella riscoperta della fede e nel discernimento, rinnovando anche i percorsi di catechesi. In tal senso sarebbe opportuno valorizzare la Scuola di Teologia per Laici, rimodulandola in base alle esigenze che stanno emergendo.</a:t>
            </a:r>
          </a:p>
        </p:txBody>
      </p:sp>
      <p:sp>
        <p:nvSpPr>
          <p:cNvPr id="6" name="Titolo 1">
            <a:extLst>
              <a:ext uri="{FF2B5EF4-FFF2-40B4-BE49-F238E27FC236}">
                <a16:creationId xmlns:a16="http://schemas.microsoft.com/office/drawing/2014/main" id="{CDFA9618-9A67-A84F-A06A-76B9628E5D9C}"/>
              </a:ext>
            </a:extLst>
          </p:cNvPr>
          <p:cNvSpPr txBox="1">
            <a:spLocks/>
          </p:cNvSpPr>
          <p:nvPr/>
        </p:nvSpPr>
        <p:spPr>
          <a:xfrm>
            <a:off x="2915816" y="836712"/>
            <a:ext cx="5544616" cy="101297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MISSIONE</a:t>
            </a:r>
            <a:b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br>
            <a:r>
              <a:rPr lang="it-IT" sz="3100"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per frequentare il futuro</a:t>
            </a:r>
            <a:endParaRPr lang="it-IT" sz="3100"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endParaRPr>
          </a:p>
        </p:txBody>
      </p:sp>
    </p:spTree>
    <p:extLst>
      <p:ext uri="{BB962C8B-B14F-4D97-AF65-F5344CB8AC3E}">
        <p14:creationId xmlns:p14="http://schemas.microsoft.com/office/powerpoint/2010/main" val="1681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43608" y="1916832"/>
            <a:ext cx="7920880" cy="4525963"/>
          </a:xfrm>
        </p:spPr>
        <p:txBody>
          <a:bodyPr>
            <a:normAutofit fontScale="70000" lnSpcReduction="20000"/>
          </a:bodyPr>
          <a:lstStyle/>
          <a:p>
            <a:pPr lvl="0" algn="just"/>
            <a:r>
              <a:rPr lang="it-IT" dirty="0">
                <a:latin typeface="Segoe UI Historic" panose="020B0502040204020203" pitchFamily="34" charset="0"/>
                <a:ea typeface="Segoe UI Historic" panose="020B0502040204020203" pitchFamily="34" charset="0"/>
                <a:cs typeface="Segoe UI Historic" panose="020B0502040204020203" pitchFamily="34" charset="0"/>
              </a:rPr>
              <a:t>Iniziamo a vedere, nella nostra comunità, l’alba di una comunione tra le diverse componenti, mai sperimentata finora.</a:t>
            </a:r>
          </a:p>
          <a:p>
            <a:pPr lvl="0" algn="just"/>
            <a:r>
              <a:rPr lang="it-IT" dirty="0">
                <a:latin typeface="Segoe UI Historic" panose="020B0502040204020203" pitchFamily="34" charset="0"/>
                <a:ea typeface="Segoe UI Historic" panose="020B0502040204020203" pitchFamily="34" charset="0"/>
                <a:cs typeface="Segoe UI Historic" panose="020B0502040204020203" pitchFamily="34" charset="0"/>
              </a:rPr>
              <a:t>Sperimentiamo già, seppur con fatica, scelte pastorali che incarnano lo stile sinodale (valorizzare competenze, carismi, esperienze, promozione della collaborazione e partecipazione, cammini vicariali con le Confraternite, con l’Ordine Francescano secolare, altri gruppi …).</a:t>
            </a:r>
          </a:p>
          <a:p>
            <a:pPr lvl="0" algn="just"/>
            <a:r>
              <a:rPr lang="it-IT" dirty="0">
                <a:latin typeface="Segoe UI Historic" panose="020B0502040204020203" pitchFamily="34" charset="0"/>
                <a:ea typeface="Segoe UI Historic" panose="020B0502040204020203" pitchFamily="34" charset="0"/>
                <a:cs typeface="Segoe UI Historic" panose="020B0502040204020203" pitchFamily="34" charset="0"/>
              </a:rPr>
              <a:t>“Sono stata accolta nella vita della comunità parrocchiale anche se non conoscevo nessuno”. “Mi sento a casa”. “Negli ultimi anni mi sono sempre più sentita amata e ben voluta”. “Ho sperimentato il vero senso dell’essere comunità”. “Avevo abbandonato la parrocchia – come molti giovani – ma sono tornato e mi sono sentito accolto”. “Ero lontano dalla Chiesa, ma nella parrocchia ho trovato una famiglia allargata.”</a:t>
            </a:r>
          </a:p>
          <a:p>
            <a:endParaRPr lang="it-IT" dirty="0"/>
          </a:p>
        </p:txBody>
      </p:sp>
      <p:sp>
        <p:nvSpPr>
          <p:cNvPr id="7" name="Titolo 1">
            <a:extLst>
              <a:ext uri="{FF2B5EF4-FFF2-40B4-BE49-F238E27FC236}">
                <a16:creationId xmlns:a16="http://schemas.microsoft.com/office/drawing/2014/main" id="{9C306569-DF10-2A40-90F9-4E4486352061}"/>
              </a:ext>
            </a:extLst>
          </p:cNvPr>
          <p:cNvSpPr txBox="1">
            <a:spLocks/>
          </p:cNvSpPr>
          <p:nvPr/>
        </p:nvSpPr>
        <p:spPr>
          <a:xfrm>
            <a:off x="2915816" y="711038"/>
            <a:ext cx="5544616" cy="101297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it-IT" b="1">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COMUNIONE</a:t>
            </a:r>
            <a:br>
              <a:rPr lang="it-IT" b="1">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br>
            <a:r>
              <a:rPr lang="it-IT" sz="3100" i="1">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alcune buone </a:t>
            </a:r>
            <a:r>
              <a:rPr lang="it-IT" sz="3100" i="1">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prassi</a:t>
            </a:r>
            <a:endParaRPr lang="it-IT"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endParaRPr>
          </a:p>
        </p:txBody>
      </p:sp>
    </p:spTree>
    <p:extLst>
      <p:ext uri="{BB962C8B-B14F-4D97-AF65-F5344CB8AC3E}">
        <p14:creationId xmlns:p14="http://schemas.microsoft.com/office/powerpoint/2010/main" val="199536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71600" y="2204864"/>
            <a:ext cx="7834064" cy="4525963"/>
          </a:xfrm>
        </p:spPr>
        <p:txBody>
          <a:bodyPr>
            <a:normAutofit fontScale="85000" lnSpcReduction="10000"/>
          </a:bodyPr>
          <a:lstStyle/>
          <a:p>
            <a:pPr algn="just"/>
            <a:r>
              <a:rPr lang="it-IT" b="1" i="1" dirty="0">
                <a:solidFill>
                  <a:srgbClr val="004D7E"/>
                </a:solidFill>
                <a:latin typeface="Segoe UI Symbol" panose="020B0502040204020203" pitchFamily="34" charset="0"/>
                <a:ea typeface="Segoe UI Symbol" panose="020B0502040204020203" pitchFamily="34" charset="0"/>
              </a:rPr>
              <a:t>Riscoprire il valore dell’incontro. </a:t>
            </a:r>
            <a:r>
              <a:rPr lang="it-IT" dirty="0">
                <a:latin typeface="Segoe UI Symbol" panose="020B0502040204020203" pitchFamily="34" charset="0"/>
                <a:ea typeface="Segoe UI Symbol" panose="020B0502040204020203" pitchFamily="34" charset="0"/>
              </a:rPr>
              <a:t>Sulla base di quanto stiamo vivendo sembra opportuno istituire dei tavoli di sinodalità permanenti con il territorio e le istituzioni presenti, per interessarsi e conoscere la realtà, per imparare a dialogare, magari realizzando un osservatorio permanente.</a:t>
            </a:r>
          </a:p>
          <a:p>
            <a:pPr algn="just"/>
            <a:r>
              <a:rPr lang="it-IT" b="1" i="1" dirty="0">
                <a:solidFill>
                  <a:srgbClr val="004D7E"/>
                </a:solidFill>
                <a:latin typeface="Segoe UI Symbol" panose="020B0502040204020203" pitchFamily="34" charset="0"/>
                <a:ea typeface="Segoe UI Symbol" panose="020B0502040204020203" pitchFamily="34" charset="0"/>
              </a:rPr>
              <a:t>Valorizzare in chiave missionaria quanto esiste nella pastorale ordinaria</a:t>
            </a:r>
            <a:r>
              <a:rPr lang="it-IT" b="1" i="1" dirty="0">
                <a:latin typeface="Segoe UI Symbol" panose="020B0502040204020203" pitchFamily="34" charset="0"/>
                <a:ea typeface="Segoe UI Symbol" panose="020B0502040204020203" pitchFamily="34" charset="0"/>
              </a:rPr>
              <a:t> </a:t>
            </a:r>
            <a:r>
              <a:rPr lang="it-IT" dirty="0">
                <a:latin typeface="Segoe UI Symbol" panose="020B0502040204020203" pitchFamily="34" charset="0"/>
                <a:ea typeface="Segoe UI Symbol" panose="020B0502040204020203" pitchFamily="34" charset="0"/>
              </a:rPr>
              <a:t>(pietà popolare, benedizioni alle famiglie con presbiteri e laici insieme, tradizioni della comunità parrocchiale, iniziazione cristiana …).  </a:t>
            </a:r>
            <a:r>
              <a:rPr lang="it-IT" b="1" i="1" dirty="0">
                <a:latin typeface="Segoe UI Symbol" panose="020B0502040204020203" pitchFamily="34" charset="0"/>
                <a:ea typeface="Segoe UI Symbol" panose="020B0502040204020203" pitchFamily="34" charset="0"/>
              </a:rPr>
              <a:t> </a:t>
            </a:r>
            <a:r>
              <a:rPr lang="it-IT" dirty="0">
                <a:latin typeface="Segoe UI Symbol" panose="020B0502040204020203" pitchFamily="34" charset="0"/>
                <a:ea typeface="Segoe UI Symbol" panose="020B0502040204020203" pitchFamily="34" charset="0"/>
                <a:cs typeface="Segoe UI Historic" panose="020B0502040204020203" pitchFamily="34" charset="0"/>
              </a:rPr>
              <a:t>  </a:t>
            </a:r>
            <a:r>
              <a:rPr lang="it-IT" b="1" i="1" dirty="0">
                <a:latin typeface="Segoe UI Symbol" panose="020B0502040204020203" pitchFamily="34" charset="0"/>
                <a:ea typeface="Segoe UI Symbol" panose="020B0502040204020203" pitchFamily="34" charset="0"/>
                <a:cs typeface="Segoe UI Historic" panose="020B0502040204020203" pitchFamily="34" charset="0"/>
              </a:rPr>
              <a:t> </a:t>
            </a:r>
            <a:endParaRPr lang="it-IT" dirty="0">
              <a:latin typeface="Segoe UI Symbol" panose="020B0502040204020203" pitchFamily="34" charset="0"/>
              <a:ea typeface="Segoe UI Symbol" panose="020B0502040204020203" pitchFamily="34" charset="0"/>
              <a:cs typeface="Segoe UI Historic" panose="020B0502040204020203" pitchFamily="34" charset="0"/>
            </a:endParaRPr>
          </a:p>
          <a:p>
            <a:endParaRPr lang="it-IT" dirty="0"/>
          </a:p>
        </p:txBody>
      </p:sp>
      <p:sp>
        <p:nvSpPr>
          <p:cNvPr id="6" name="Titolo 1">
            <a:extLst>
              <a:ext uri="{FF2B5EF4-FFF2-40B4-BE49-F238E27FC236}">
                <a16:creationId xmlns:a16="http://schemas.microsoft.com/office/drawing/2014/main" id="{E5FAE6F4-9059-0E49-864C-D3B6257FAB25}"/>
              </a:ext>
            </a:extLst>
          </p:cNvPr>
          <p:cNvSpPr txBox="1">
            <a:spLocks/>
          </p:cNvSpPr>
          <p:nvPr/>
        </p:nvSpPr>
        <p:spPr>
          <a:xfrm>
            <a:off x="2915816" y="836712"/>
            <a:ext cx="5544616" cy="101297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MISSIONE</a:t>
            </a:r>
            <a:b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br>
            <a:r>
              <a:rPr lang="it-IT" sz="3100"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per frequentare il futuro</a:t>
            </a:r>
            <a:endParaRPr lang="it-IT" sz="3100"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endParaRPr>
          </a:p>
        </p:txBody>
      </p:sp>
    </p:spTree>
    <p:extLst>
      <p:ext uri="{BB962C8B-B14F-4D97-AF65-F5344CB8AC3E}">
        <p14:creationId xmlns:p14="http://schemas.microsoft.com/office/powerpoint/2010/main" val="39375249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99592" y="2536025"/>
            <a:ext cx="7772400" cy="1785950"/>
          </a:xfrm>
        </p:spPr>
        <p:txBody>
          <a:bodyPr>
            <a:noAutofit/>
          </a:bodyPr>
          <a:lstStyle/>
          <a:p>
            <a:r>
              <a:rPr lang="it-IT" sz="4800" b="1" dirty="0">
                <a:solidFill>
                  <a:srgbClr val="004D7E"/>
                </a:solidFill>
                <a:latin typeface="Segoe UI Symbol" panose="020B0502040204020203" pitchFamily="34" charset="0"/>
                <a:ea typeface="Segoe UI Symbol" panose="020B0502040204020203" pitchFamily="34" charset="0"/>
              </a:rPr>
              <a:t>L’esperienza vissuta:</a:t>
            </a:r>
            <a:br>
              <a:rPr lang="it-IT" sz="4800" b="1" dirty="0">
                <a:solidFill>
                  <a:srgbClr val="004D7E"/>
                </a:solidFill>
                <a:latin typeface="Segoe UI Symbol" panose="020B0502040204020203" pitchFamily="34" charset="0"/>
                <a:ea typeface="Segoe UI Symbol" panose="020B0502040204020203" pitchFamily="34" charset="0"/>
              </a:rPr>
            </a:br>
            <a:r>
              <a:rPr lang="it-IT" sz="4800" b="1" dirty="0">
                <a:solidFill>
                  <a:srgbClr val="004D7E"/>
                </a:solidFill>
                <a:latin typeface="Segoe UI Symbol" panose="020B0502040204020203" pitchFamily="34" charset="0"/>
                <a:ea typeface="Segoe UI Symbol" panose="020B0502040204020203" pitchFamily="34" charset="0"/>
              </a:rPr>
              <a:t>un «luogo» da ascoltare</a:t>
            </a:r>
          </a:p>
        </p:txBody>
      </p:sp>
    </p:spTree>
    <p:extLst>
      <p:ext uri="{BB962C8B-B14F-4D97-AF65-F5344CB8AC3E}">
        <p14:creationId xmlns:p14="http://schemas.microsoft.com/office/powerpoint/2010/main" val="31849648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8843F46-EFD4-534A-823F-06488B4CE43D}"/>
              </a:ext>
            </a:extLst>
          </p:cNvPr>
          <p:cNvPicPr>
            <a:picLocks noChangeAspect="1"/>
          </p:cNvPicPr>
          <p:nvPr/>
        </p:nvPicPr>
        <p:blipFill>
          <a:blip r:embed="rId3"/>
          <a:stretch>
            <a:fillRect/>
          </a:stretch>
        </p:blipFill>
        <p:spPr>
          <a:xfrm>
            <a:off x="2339752" y="1931398"/>
            <a:ext cx="3323861" cy="2492896"/>
          </a:xfrm>
          <a:prstGeom prst="rect">
            <a:avLst/>
          </a:prstGeom>
        </p:spPr>
      </p:pic>
      <p:pic>
        <p:nvPicPr>
          <p:cNvPr id="3" name="Immagine 2">
            <a:extLst>
              <a:ext uri="{FF2B5EF4-FFF2-40B4-BE49-F238E27FC236}">
                <a16:creationId xmlns:a16="http://schemas.microsoft.com/office/drawing/2014/main" id="{31DA958D-AEDA-6645-BACA-DE877DFEEDC0}"/>
              </a:ext>
            </a:extLst>
          </p:cNvPr>
          <p:cNvPicPr>
            <a:picLocks noChangeAspect="1"/>
          </p:cNvPicPr>
          <p:nvPr/>
        </p:nvPicPr>
        <p:blipFill>
          <a:blip r:embed="rId4"/>
          <a:stretch>
            <a:fillRect/>
          </a:stretch>
        </p:blipFill>
        <p:spPr>
          <a:xfrm>
            <a:off x="5295457" y="1412776"/>
            <a:ext cx="3449983" cy="4608512"/>
          </a:xfrm>
          <a:prstGeom prst="rect">
            <a:avLst/>
          </a:prstGeom>
        </p:spPr>
      </p:pic>
      <p:pic>
        <p:nvPicPr>
          <p:cNvPr id="4" name="Immagine 3">
            <a:extLst>
              <a:ext uri="{FF2B5EF4-FFF2-40B4-BE49-F238E27FC236}">
                <a16:creationId xmlns:a16="http://schemas.microsoft.com/office/drawing/2014/main" id="{ED04452C-6B34-4F44-810D-D3FBBAAF938E}"/>
              </a:ext>
            </a:extLst>
          </p:cNvPr>
          <p:cNvPicPr>
            <a:picLocks noChangeAspect="1"/>
          </p:cNvPicPr>
          <p:nvPr/>
        </p:nvPicPr>
        <p:blipFill>
          <a:blip r:embed="rId5"/>
          <a:stretch>
            <a:fillRect/>
          </a:stretch>
        </p:blipFill>
        <p:spPr>
          <a:xfrm>
            <a:off x="3869308" y="4464498"/>
            <a:ext cx="3010806" cy="2258104"/>
          </a:xfrm>
          <a:prstGeom prst="rect">
            <a:avLst/>
          </a:prstGeom>
        </p:spPr>
      </p:pic>
      <p:pic>
        <p:nvPicPr>
          <p:cNvPr id="5" name="Immagine 4">
            <a:extLst>
              <a:ext uri="{FF2B5EF4-FFF2-40B4-BE49-F238E27FC236}">
                <a16:creationId xmlns:a16="http://schemas.microsoft.com/office/drawing/2014/main" id="{2483C8BA-15C5-584A-8839-5FB0A32BBF1C}"/>
              </a:ext>
            </a:extLst>
          </p:cNvPr>
          <p:cNvPicPr>
            <a:picLocks noChangeAspect="1"/>
          </p:cNvPicPr>
          <p:nvPr/>
        </p:nvPicPr>
        <p:blipFill>
          <a:blip r:embed="rId6"/>
          <a:stretch>
            <a:fillRect/>
          </a:stretch>
        </p:blipFill>
        <p:spPr>
          <a:xfrm>
            <a:off x="1000992" y="4005064"/>
            <a:ext cx="3010807" cy="2258105"/>
          </a:xfrm>
          <a:prstGeom prst="rect">
            <a:avLst/>
          </a:prstGeom>
        </p:spPr>
      </p:pic>
    </p:spTree>
    <p:extLst>
      <p:ext uri="{BB962C8B-B14F-4D97-AF65-F5344CB8AC3E}">
        <p14:creationId xmlns:p14="http://schemas.microsoft.com/office/powerpoint/2010/main" val="11964071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758356AD-2DDB-E242-A3EE-64667688D827}"/>
              </a:ext>
            </a:extLst>
          </p:cNvPr>
          <p:cNvPicPr>
            <a:picLocks noChangeAspect="1"/>
          </p:cNvPicPr>
          <p:nvPr/>
        </p:nvPicPr>
        <p:blipFill>
          <a:blip r:embed="rId3"/>
          <a:stretch>
            <a:fillRect/>
          </a:stretch>
        </p:blipFill>
        <p:spPr>
          <a:xfrm>
            <a:off x="467544" y="2030655"/>
            <a:ext cx="4283968" cy="3212976"/>
          </a:xfrm>
          <a:prstGeom prst="rect">
            <a:avLst/>
          </a:prstGeom>
        </p:spPr>
      </p:pic>
      <p:pic>
        <p:nvPicPr>
          <p:cNvPr id="7" name="Immagine 6">
            <a:extLst>
              <a:ext uri="{FF2B5EF4-FFF2-40B4-BE49-F238E27FC236}">
                <a16:creationId xmlns:a16="http://schemas.microsoft.com/office/drawing/2014/main" id="{985CBB38-B47C-E24F-8902-5C77EF3A9E9F}"/>
              </a:ext>
            </a:extLst>
          </p:cNvPr>
          <p:cNvPicPr>
            <a:picLocks noChangeAspect="1"/>
          </p:cNvPicPr>
          <p:nvPr/>
        </p:nvPicPr>
        <p:blipFill>
          <a:blip r:embed="rId4"/>
          <a:stretch>
            <a:fillRect/>
          </a:stretch>
        </p:blipFill>
        <p:spPr>
          <a:xfrm>
            <a:off x="3563888" y="676714"/>
            <a:ext cx="4486176" cy="2795098"/>
          </a:xfrm>
          <a:prstGeom prst="rect">
            <a:avLst/>
          </a:prstGeom>
        </p:spPr>
      </p:pic>
      <p:pic>
        <p:nvPicPr>
          <p:cNvPr id="8" name="Immagine 7">
            <a:extLst>
              <a:ext uri="{FF2B5EF4-FFF2-40B4-BE49-F238E27FC236}">
                <a16:creationId xmlns:a16="http://schemas.microsoft.com/office/drawing/2014/main" id="{ACF66EDB-1BB6-6242-A5B9-176A1C0754B2}"/>
              </a:ext>
            </a:extLst>
          </p:cNvPr>
          <p:cNvPicPr>
            <a:picLocks noChangeAspect="1"/>
          </p:cNvPicPr>
          <p:nvPr/>
        </p:nvPicPr>
        <p:blipFill>
          <a:blip r:embed="rId5"/>
          <a:stretch>
            <a:fillRect/>
          </a:stretch>
        </p:blipFill>
        <p:spPr>
          <a:xfrm>
            <a:off x="4211960" y="2482487"/>
            <a:ext cx="4792813" cy="2564904"/>
          </a:xfrm>
          <a:prstGeom prst="rect">
            <a:avLst/>
          </a:prstGeom>
        </p:spPr>
      </p:pic>
      <p:pic>
        <p:nvPicPr>
          <p:cNvPr id="11" name="Immagine 10">
            <a:extLst>
              <a:ext uri="{FF2B5EF4-FFF2-40B4-BE49-F238E27FC236}">
                <a16:creationId xmlns:a16="http://schemas.microsoft.com/office/drawing/2014/main" id="{9008B05E-B043-584E-8C32-A7F0E102D2E5}"/>
              </a:ext>
            </a:extLst>
          </p:cNvPr>
          <p:cNvPicPr>
            <a:picLocks noChangeAspect="1"/>
          </p:cNvPicPr>
          <p:nvPr/>
        </p:nvPicPr>
        <p:blipFill>
          <a:blip r:embed="rId6"/>
          <a:stretch>
            <a:fillRect/>
          </a:stretch>
        </p:blipFill>
        <p:spPr>
          <a:xfrm>
            <a:off x="5959944" y="4461136"/>
            <a:ext cx="3044829" cy="2187590"/>
          </a:xfrm>
          <a:prstGeom prst="rect">
            <a:avLst/>
          </a:prstGeom>
        </p:spPr>
      </p:pic>
      <p:pic>
        <p:nvPicPr>
          <p:cNvPr id="12" name="Immagine 11">
            <a:extLst>
              <a:ext uri="{FF2B5EF4-FFF2-40B4-BE49-F238E27FC236}">
                <a16:creationId xmlns:a16="http://schemas.microsoft.com/office/drawing/2014/main" id="{D6A800FD-060B-434B-AD4B-AA454FE9D7A0}"/>
              </a:ext>
            </a:extLst>
          </p:cNvPr>
          <p:cNvPicPr>
            <a:picLocks noChangeAspect="1"/>
          </p:cNvPicPr>
          <p:nvPr/>
        </p:nvPicPr>
        <p:blipFill>
          <a:blip r:embed="rId7"/>
          <a:stretch>
            <a:fillRect/>
          </a:stretch>
        </p:blipFill>
        <p:spPr>
          <a:xfrm rot="10800000" flipV="1">
            <a:off x="3789324" y="4461136"/>
            <a:ext cx="2170620" cy="2170620"/>
          </a:xfrm>
          <a:prstGeom prst="rect">
            <a:avLst/>
          </a:prstGeom>
        </p:spPr>
      </p:pic>
    </p:spTree>
    <p:extLst>
      <p:ext uri="{BB962C8B-B14F-4D97-AF65-F5344CB8AC3E}">
        <p14:creationId xmlns:p14="http://schemas.microsoft.com/office/powerpoint/2010/main" val="37295698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43808" y="773832"/>
            <a:ext cx="5614998" cy="1143000"/>
          </a:xfrm>
        </p:spPr>
        <p:txBody>
          <a:bodyPr>
            <a:normAutofit/>
          </a:bodyPr>
          <a:lstStyle/>
          <a:p>
            <a:pPr algn="r"/>
            <a:r>
              <a:rPr lang="it-IT" dirty="0">
                <a:solidFill>
                  <a:srgbClr val="004D7E"/>
                </a:solidFill>
                <a:latin typeface="Futura Medium" panose="020B0602020204020303" pitchFamily="34" charset="-79"/>
                <a:cs typeface="Futura Medium" panose="020B0602020204020303" pitchFamily="34" charset="-79"/>
              </a:rPr>
              <a:t>L’esperienza</a:t>
            </a:r>
          </a:p>
        </p:txBody>
      </p:sp>
      <p:sp>
        <p:nvSpPr>
          <p:cNvPr id="3" name="Segnaposto contenuto 2"/>
          <p:cNvSpPr>
            <a:spLocks noGrp="1"/>
          </p:cNvSpPr>
          <p:nvPr>
            <p:ph idx="1"/>
          </p:nvPr>
        </p:nvSpPr>
        <p:spPr>
          <a:xfrm>
            <a:off x="1259632" y="1916832"/>
            <a:ext cx="7632848" cy="4525963"/>
          </a:xfrm>
        </p:spPr>
        <p:txBody>
          <a:bodyPr>
            <a:normAutofit lnSpcReduction="10000"/>
          </a:bodyPr>
          <a:lstStyle/>
          <a:p>
            <a:pPr>
              <a:buClr>
                <a:srgbClr val="004D7E"/>
              </a:buClr>
            </a:pPr>
            <a:r>
              <a:rPr lang="it-IT" sz="2800" dirty="0">
                <a:latin typeface="Segoe UI Symbol" panose="020B0502040204020203" pitchFamily="34" charset="0"/>
                <a:ea typeface="Segoe UI Symbol" panose="020B0502040204020203" pitchFamily="34" charset="0"/>
              </a:rPr>
              <a:t>Abbiamo vissuto una </a:t>
            </a:r>
            <a:r>
              <a:rPr lang="it-IT" sz="2800" b="1" dirty="0">
                <a:solidFill>
                  <a:srgbClr val="004D7E"/>
                </a:solidFill>
                <a:latin typeface="Segoe UI Symbol" panose="020B0502040204020203" pitchFamily="34" charset="0"/>
                <a:ea typeface="Segoe UI Symbol" panose="020B0502040204020203" pitchFamily="34" charset="0"/>
              </a:rPr>
              <a:t>bella esperienza </a:t>
            </a:r>
            <a:r>
              <a:rPr lang="it-IT" sz="2800" dirty="0">
                <a:latin typeface="Segoe UI Symbol" panose="020B0502040204020203" pitchFamily="34" charset="0"/>
                <a:ea typeface="Segoe UI Symbol" panose="020B0502040204020203" pitchFamily="34" charset="0"/>
              </a:rPr>
              <a:t>di </a:t>
            </a:r>
            <a:r>
              <a:rPr lang="it-IT" sz="2800" b="1" dirty="0">
                <a:solidFill>
                  <a:srgbClr val="004D7E"/>
                </a:solidFill>
                <a:latin typeface="Segoe UI Symbol" panose="020B0502040204020203" pitchFamily="34" charset="0"/>
                <a:ea typeface="Segoe UI Symbol" panose="020B0502040204020203" pitchFamily="34" charset="0"/>
              </a:rPr>
              <a:t>ascolto</a:t>
            </a:r>
            <a:r>
              <a:rPr lang="it-IT" sz="2800" dirty="0">
                <a:latin typeface="Segoe UI Symbol" panose="020B0502040204020203" pitchFamily="34" charset="0"/>
                <a:ea typeface="Segoe UI Symbol" panose="020B0502040204020203" pitchFamily="34" charset="0"/>
              </a:rPr>
              <a:t> e di </a:t>
            </a:r>
            <a:r>
              <a:rPr lang="it-IT" sz="2800" b="1" dirty="0">
                <a:solidFill>
                  <a:srgbClr val="004D7E"/>
                </a:solidFill>
                <a:latin typeface="Segoe UI Symbol" panose="020B0502040204020203" pitchFamily="34" charset="0"/>
                <a:ea typeface="Segoe UI Symbol" panose="020B0502040204020203" pitchFamily="34" charset="0"/>
              </a:rPr>
              <a:t>attenzione reciproca</a:t>
            </a:r>
            <a:r>
              <a:rPr lang="it-IT" sz="2800" dirty="0">
                <a:latin typeface="Segoe UI Symbol" panose="020B0502040204020203" pitchFamily="34" charset="0"/>
                <a:ea typeface="Segoe UI Symbol" panose="020B0502040204020203" pitchFamily="34" charset="0"/>
              </a:rPr>
              <a:t>, di </a:t>
            </a:r>
            <a:r>
              <a:rPr lang="it-IT" sz="2800" b="1" dirty="0">
                <a:solidFill>
                  <a:srgbClr val="004D7E"/>
                </a:solidFill>
                <a:latin typeface="Segoe UI Symbol" panose="020B0502040204020203" pitchFamily="34" charset="0"/>
                <a:ea typeface="Segoe UI Symbol" panose="020B0502040204020203" pitchFamily="34" charset="0"/>
              </a:rPr>
              <a:t>partecipazione</a:t>
            </a:r>
            <a:r>
              <a:rPr lang="it-IT" sz="2800" dirty="0">
                <a:latin typeface="Segoe UI Symbol" panose="020B0502040204020203" pitchFamily="34" charset="0"/>
                <a:ea typeface="Segoe UI Symbol" panose="020B0502040204020203" pitchFamily="34" charset="0"/>
              </a:rPr>
              <a:t> attenta e interessata e di dialogo. </a:t>
            </a:r>
          </a:p>
          <a:p>
            <a:pPr>
              <a:buClr>
                <a:srgbClr val="004D7E"/>
              </a:buClr>
            </a:pPr>
            <a:r>
              <a:rPr lang="it-IT" sz="2800" dirty="0">
                <a:latin typeface="Segoe UI Symbol" panose="020B0502040204020203" pitchFamily="34" charset="0"/>
                <a:ea typeface="Segoe UI Symbol" panose="020B0502040204020203" pitchFamily="34" charset="0"/>
              </a:rPr>
              <a:t>C’è stato un </a:t>
            </a:r>
            <a:r>
              <a:rPr lang="it-IT" sz="2800" b="1" dirty="0">
                <a:solidFill>
                  <a:srgbClr val="004D7E"/>
                </a:solidFill>
                <a:latin typeface="Segoe UI Symbol" panose="020B0502040204020203" pitchFamily="34" charset="0"/>
                <a:ea typeface="Segoe UI Symbol" panose="020B0502040204020203" pitchFamily="34" charset="0"/>
              </a:rPr>
              <a:t>clima sereno</a:t>
            </a:r>
            <a:r>
              <a:rPr lang="it-IT" sz="2800" dirty="0">
                <a:latin typeface="Segoe UI Symbol" panose="020B0502040204020203" pitchFamily="34" charset="0"/>
                <a:ea typeface="Segoe UI Symbol" panose="020B0502040204020203" pitchFamily="34" charset="0"/>
              </a:rPr>
              <a:t> di confronto, di </a:t>
            </a:r>
            <a:r>
              <a:rPr lang="it-IT" sz="2800" b="1" dirty="0">
                <a:solidFill>
                  <a:srgbClr val="004D7E"/>
                </a:solidFill>
                <a:latin typeface="Segoe UI Symbol" panose="020B0502040204020203" pitchFamily="34" charset="0"/>
                <a:ea typeface="Segoe UI Symbol" panose="020B0502040204020203" pitchFamily="34" charset="0"/>
              </a:rPr>
              <a:t>libertà</a:t>
            </a:r>
            <a:r>
              <a:rPr lang="it-IT" sz="2800" dirty="0">
                <a:latin typeface="Segoe UI Symbol" panose="020B0502040204020203" pitchFamily="34" charset="0"/>
                <a:ea typeface="Segoe UI Symbol" panose="020B0502040204020203" pitchFamily="34" charset="0"/>
              </a:rPr>
              <a:t> e di voglia di crescere insieme.</a:t>
            </a:r>
          </a:p>
          <a:p>
            <a:pPr>
              <a:buClr>
                <a:srgbClr val="004D7E"/>
              </a:buClr>
            </a:pPr>
            <a:r>
              <a:rPr lang="it-IT" sz="2800" dirty="0">
                <a:latin typeface="Segoe UI Symbol" panose="020B0502040204020203" pitchFamily="34" charset="0"/>
                <a:ea typeface="Segoe UI Symbol" panose="020B0502040204020203" pitchFamily="34" charset="0"/>
              </a:rPr>
              <a:t>Il </a:t>
            </a:r>
            <a:r>
              <a:rPr lang="it-IT" sz="2800" b="1" dirty="0">
                <a:solidFill>
                  <a:srgbClr val="004D7E"/>
                </a:solidFill>
                <a:latin typeface="Segoe UI Symbol" panose="020B0502040204020203" pitchFamily="34" charset="0"/>
                <a:ea typeface="Segoe UI Symbol" panose="020B0502040204020203" pitchFamily="34" charset="0"/>
              </a:rPr>
              <a:t>dialogo</a:t>
            </a:r>
            <a:r>
              <a:rPr lang="it-IT" sz="2800" dirty="0">
                <a:latin typeface="Segoe UI Symbol" panose="020B0502040204020203" pitchFamily="34" charset="0"/>
                <a:ea typeface="Segoe UI Symbol" panose="020B0502040204020203" pitchFamily="34" charset="0"/>
              </a:rPr>
              <a:t> tra noi è stato franco, aperto e rispettoso. </a:t>
            </a:r>
          </a:p>
          <a:p>
            <a:pPr>
              <a:buClr>
                <a:srgbClr val="004D7E"/>
              </a:buClr>
            </a:pPr>
            <a:r>
              <a:rPr lang="it-IT" sz="2800" dirty="0">
                <a:latin typeface="Segoe UI Symbol" panose="020B0502040204020203" pitchFamily="34" charset="0"/>
                <a:ea typeface="Segoe UI Symbol" panose="020B0502040204020203" pitchFamily="34" charset="0"/>
              </a:rPr>
              <a:t>È emersa la </a:t>
            </a:r>
            <a:r>
              <a:rPr lang="it-IT" sz="2800" b="1" dirty="0">
                <a:solidFill>
                  <a:srgbClr val="004D7E"/>
                </a:solidFill>
                <a:latin typeface="Segoe UI Symbol" panose="020B0502040204020203" pitchFamily="34" charset="0"/>
                <a:ea typeface="Segoe UI Symbol" panose="020B0502040204020203" pitchFamily="34" charset="0"/>
              </a:rPr>
              <a:t>voglia di raccontarsi </a:t>
            </a:r>
            <a:r>
              <a:rPr lang="it-IT" sz="2800" dirty="0">
                <a:latin typeface="Segoe UI Symbol" panose="020B0502040204020203" pitchFamily="34" charset="0"/>
                <a:ea typeface="Segoe UI Symbol" panose="020B0502040204020203" pitchFamily="34" charset="0"/>
              </a:rPr>
              <a:t>e di confrontarsi.</a:t>
            </a:r>
          </a:p>
          <a:p>
            <a:pPr marL="0" indent="0">
              <a:buNone/>
            </a:pPr>
            <a:endParaRPr lang="it-IT" sz="2800" dirty="0">
              <a:latin typeface="Segoe UI Symbol" panose="020B0502040204020203" pitchFamily="34" charset="0"/>
              <a:ea typeface="Segoe UI Symbol" panose="020B0502040204020203"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43808" y="773832"/>
            <a:ext cx="5614998" cy="1143000"/>
          </a:xfrm>
        </p:spPr>
        <p:txBody>
          <a:bodyPr>
            <a:normAutofit/>
          </a:bodyPr>
          <a:lstStyle/>
          <a:p>
            <a:pPr algn="r"/>
            <a:r>
              <a:rPr lang="it-IT" dirty="0">
                <a:solidFill>
                  <a:srgbClr val="004D7E"/>
                </a:solidFill>
                <a:latin typeface="Futura Medium" panose="020B0602020204020303" pitchFamily="34" charset="-79"/>
                <a:cs typeface="Futura Medium" panose="020B0602020204020303" pitchFamily="34" charset="-79"/>
              </a:rPr>
              <a:t>L’esperienza</a:t>
            </a:r>
          </a:p>
        </p:txBody>
      </p:sp>
      <p:sp>
        <p:nvSpPr>
          <p:cNvPr id="3" name="Segnaposto contenuto 2"/>
          <p:cNvSpPr>
            <a:spLocks noGrp="1"/>
          </p:cNvSpPr>
          <p:nvPr>
            <p:ph idx="1"/>
          </p:nvPr>
        </p:nvSpPr>
        <p:spPr>
          <a:xfrm>
            <a:off x="1403648" y="1844824"/>
            <a:ext cx="7488832" cy="4525963"/>
          </a:xfrm>
        </p:spPr>
        <p:txBody>
          <a:bodyPr>
            <a:normAutofit fontScale="92500" lnSpcReduction="10000"/>
          </a:bodyPr>
          <a:lstStyle/>
          <a:p>
            <a:pPr>
              <a:buClr>
                <a:srgbClr val="004D7E"/>
              </a:buClr>
            </a:pPr>
            <a:r>
              <a:rPr lang="it-IT" sz="2800" dirty="0">
                <a:latin typeface="Segoe UI Symbol" panose="020B0502040204020203" pitchFamily="34" charset="0"/>
                <a:ea typeface="Segoe UI Symbol" panose="020B0502040204020203" pitchFamily="34" charset="0"/>
              </a:rPr>
              <a:t>Hanno parlato </a:t>
            </a:r>
            <a:r>
              <a:rPr lang="it-IT" sz="2800" b="1" dirty="0">
                <a:solidFill>
                  <a:srgbClr val="004D7E"/>
                </a:solidFill>
                <a:latin typeface="Segoe UI Symbol" panose="020B0502040204020203" pitchFamily="34" charset="0"/>
                <a:ea typeface="Segoe UI Symbol" panose="020B0502040204020203" pitchFamily="34" charset="0"/>
              </a:rPr>
              <a:t>tutti</a:t>
            </a:r>
            <a:r>
              <a:rPr lang="it-IT" sz="2800" dirty="0">
                <a:latin typeface="Segoe UI Symbol" panose="020B0502040204020203" pitchFamily="34" charset="0"/>
                <a:ea typeface="Segoe UI Symbol" panose="020B0502040204020203" pitchFamily="34" charset="0"/>
              </a:rPr>
              <a:t>, anche chi solitamente è più timido e non si esprime.</a:t>
            </a:r>
          </a:p>
          <a:p>
            <a:pPr>
              <a:buClr>
                <a:srgbClr val="004D7E"/>
              </a:buClr>
            </a:pPr>
            <a:r>
              <a:rPr lang="it-IT" sz="2800" dirty="0">
                <a:latin typeface="Segoe UI Symbol" panose="020B0502040204020203" pitchFamily="34" charset="0"/>
                <a:ea typeface="Segoe UI Symbol" panose="020B0502040204020203" pitchFamily="34" charset="0"/>
              </a:rPr>
              <a:t>Ci siamo </a:t>
            </a:r>
            <a:r>
              <a:rPr lang="it-IT" sz="2800" b="1" dirty="0">
                <a:solidFill>
                  <a:srgbClr val="004D7E"/>
                </a:solidFill>
                <a:latin typeface="Segoe UI Symbol" panose="020B0502040204020203" pitchFamily="34" charset="0"/>
                <a:ea typeface="Segoe UI Symbol" panose="020B0502040204020203" pitchFamily="34" charset="0"/>
              </a:rPr>
              <a:t>accolti reciprocamente</a:t>
            </a:r>
            <a:r>
              <a:rPr lang="it-IT" sz="2800" dirty="0">
                <a:latin typeface="Segoe UI Symbol" panose="020B0502040204020203" pitchFamily="34" charset="0"/>
                <a:ea typeface="Segoe UI Symbol" panose="020B0502040204020203" pitchFamily="34" charset="0"/>
              </a:rPr>
              <a:t>.</a:t>
            </a:r>
          </a:p>
          <a:p>
            <a:pPr>
              <a:buClr>
                <a:srgbClr val="004D7E"/>
              </a:buClr>
            </a:pPr>
            <a:r>
              <a:rPr lang="it-IT" sz="2800" dirty="0">
                <a:latin typeface="Segoe UI Symbol" panose="020B0502040204020203" pitchFamily="34" charset="0"/>
                <a:ea typeface="Segoe UI Symbol" panose="020B0502040204020203" pitchFamily="34" charset="0"/>
              </a:rPr>
              <a:t>È stata </a:t>
            </a:r>
            <a:r>
              <a:rPr lang="it-IT" sz="2800" b="1" dirty="0">
                <a:solidFill>
                  <a:srgbClr val="004D7E"/>
                </a:solidFill>
                <a:latin typeface="Segoe UI Symbol" panose="020B0502040204020203" pitchFamily="34" charset="0"/>
                <a:ea typeface="Segoe UI Symbol" panose="020B0502040204020203" pitchFamily="34" charset="0"/>
              </a:rPr>
              <a:t>un’esperienza molto positiva</a:t>
            </a:r>
            <a:r>
              <a:rPr lang="it-IT" sz="2800" dirty="0">
                <a:latin typeface="Segoe UI Symbol" panose="020B0502040204020203" pitchFamily="34" charset="0"/>
                <a:ea typeface="Segoe UI Symbol" panose="020B0502040204020203" pitchFamily="34" charset="0"/>
              </a:rPr>
              <a:t>. </a:t>
            </a:r>
          </a:p>
          <a:p>
            <a:pPr>
              <a:buClr>
                <a:srgbClr val="004D7E"/>
              </a:buClr>
            </a:pPr>
            <a:r>
              <a:rPr lang="it-IT" sz="2800" dirty="0">
                <a:latin typeface="Segoe UI Symbol" panose="020B0502040204020203" pitchFamily="34" charset="0"/>
                <a:ea typeface="Segoe UI Symbol" panose="020B0502040204020203" pitchFamily="34" charset="0"/>
              </a:rPr>
              <a:t>Essere </a:t>
            </a:r>
            <a:r>
              <a:rPr lang="it-IT" sz="2800" b="1" dirty="0">
                <a:solidFill>
                  <a:srgbClr val="004D7E"/>
                </a:solidFill>
                <a:latin typeface="Segoe UI Symbol" panose="020B0502040204020203" pitchFamily="34" charset="0"/>
                <a:ea typeface="Segoe UI Symbol" panose="020B0502040204020203" pitchFamily="34" charset="0"/>
              </a:rPr>
              <a:t>parte attiva di un processo di cambiamento</a:t>
            </a:r>
            <a:r>
              <a:rPr lang="it-IT" sz="2800" dirty="0">
                <a:latin typeface="Segoe UI Symbol" panose="020B0502040204020203" pitchFamily="34" charset="0"/>
                <a:ea typeface="Segoe UI Symbol" panose="020B0502040204020203" pitchFamily="34" charset="0"/>
              </a:rPr>
              <a:t>. </a:t>
            </a:r>
          </a:p>
          <a:p>
            <a:pPr>
              <a:buClr>
                <a:srgbClr val="004D7E"/>
              </a:buClr>
            </a:pPr>
            <a:r>
              <a:rPr lang="it-IT" sz="2800" dirty="0">
                <a:latin typeface="Segoe UI Symbol" panose="020B0502040204020203" pitchFamily="34" charset="0"/>
                <a:ea typeface="Segoe UI Symbol" panose="020B0502040204020203" pitchFamily="34" charset="0"/>
              </a:rPr>
              <a:t>Non sono mancate le difficoltà: bisogna </a:t>
            </a:r>
            <a:r>
              <a:rPr lang="it-IT" sz="2800" b="1" dirty="0">
                <a:solidFill>
                  <a:srgbClr val="004D7E"/>
                </a:solidFill>
                <a:latin typeface="Segoe UI Symbol" panose="020B0502040204020203" pitchFamily="34" charset="0"/>
                <a:ea typeface="Segoe UI Symbol" panose="020B0502040204020203" pitchFamily="34" charset="0"/>
              </a:rPr>
              <a:t>educarsi</a:t>
            </a:r>
            <a:r>
              <a:rPr lang="it-IT" sz="2800" dirty="0">
                <a:latin typeface="Segoe UI Symbol" panose="020B0502040204020203" pitchFamily="34" charset="0"/>
                <a:ea typeface="Segoe UI Symbol" panose="020B0502040204020203" pitchFamily="34" charset="0"/>
              </a:rPr>
              <a:t> meglio alla capacità di ascoltarsi.</a:t>
            </a:r>
          </a:p>
          <a:p>
            <a:pPr>
              <a:buClr>
                <a:srgbClr val="004D7E"/>
              </a:buClr>
            </a:pPr>
            <a:r>
              <a:rPr lang="it-IT" sz="2800" dirty="0">
                <a:latin typeface="Segoe UI Symbol" panose="020B0502040204020203" pitchFamily="34" charset="0"/>
                <a:ea typeface="Segoe UI Symbol" panose="020B0502040204020203" pitchFamily="34" charset="0"/>
              </a:rPr>
              <a:t>Non sempre è stato facile esprimersi liberamente, ci si sente un po’ </a:t>
            </a:r>
            <a:r>
              <a:rPr lang="it-IT" sz="2800" b="1" dirty="0">
                <a:solidFill>
                  <a:srgbClr val="004D7E"/>
                </a:solidFill>
                <a:latin typeface="Segoe UI Symbol" panose="020B0502040204020203" pitchFamily="34" charset="0"/>
                <a:ea typeface="Segoe UI Symbol" panose="020B0502040204020203" pitchFamily="34" charset="0"/>
              </a:rPr>
              <a:t>condizionati</a:t>
            </a:r>
            <a:r>
              <a:rPr lang="it-IT" sz="2800" dirty="0">
                <a:latin typeface="Segoe UI Symbol" panose="020B0502040204020203" pitchFamily="34" charset="0"/>
                <a:ea typeface="Segoe UI Symbol" panose="020B0502040204020203" pitchFamily="34" charset="0"/>
              </a:rPr>
              <a:t> dai giudizi altrui, si ha paura di sbagliare. </a:t>
            </a:r>
          </a:p>
          <a:p>
            <a:pPr marL="0" indent="0">
              <a:buNone/>
            </a:pPr>
            <a:endParaRPr lang="it-IT" sz="2800" dirty="0">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30616820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43808" y="773832"/>
            <a:ext cx="5614998" cy="1143000"/>
          </a:xfrm>
        </p:spPr>
        <p:txBody>
          <a:bodyPr>
            <a:normAutofit/>
          </a:bodyPr>
          <a:lstStyle/>
          <a:p>
            <a:pPr algn="r"/>
            <a:r>
              <a:rPr lang="it-IT" dirty="0">
                <a:solidFill>
                  <a:srgbClr val="004D7E"/>
                </a:solidFill>
                <a:latin typeface="Futura Medium" panose="020B0602020204020303" pitchFamily="34" charset="-79"/>
                <a:cs typeface="Futura Medium" panose="020B0602020204020303" pitchFamily="34" charset="-79"/>
              </a:rPr>
              <a:t>L’esperienza</a:t>
            </a:r>
          </a:p>
        </p:txBody>
      </p:sp>
      <p:sp>
        <p:nvSpPr>
          <p:cNvPr id="3" name="Segnaposto contenuto 2"/>
          <p:cNvSpPr>
            <a:spLocks noGrp="1"/>
          </p:cNvSpPr>
          <p:nvPr>
            <p:ph idx="1"/>
          </p:nvPr>
        </p:nvSpPr>
        <p:spPr>
          <a:xfrm>
            <a:off x="1331640" y="1930296"/>
            <a:ext cx="7571184" cy="4525963"/>
          </a:xfrm>
        </p:spPr>
        <p:txBody>
          <a:bodyPr>
            <a:normAutofit fontScale="92500" lnSpcReduction="10000"/>
          </a:bodyPr>
          <a:lstStyle/>
          <a:p>
            <a:pPr>
              <a:buClr>
                <a:srgbClr val="004D7E"/>
              </a:buClr>
            </a:pPr>
            <a:r>
              <a:rPr lang="it-IT" sz="2800" dirty="0">
                <a:latin typeface="Segoe UI Symbol" panose="020B0502040204020203" pitchFamily="34" charset="0"/>
                <a:ea typeface="Segoe UI Symbol" panose="020B0502040204020203" pitchFamily="34" charset="0"/>
              </a:rPr>
              <a:t>Sono emerse </a:t>
            </a:r>
            <a:r>
              <a:rPr lang="it-IT" sz="2800" b="1" dirty="0">
                <a:solidFill>
                  <a:srgbClr val="004D7E"/>
                </a:solidFill>
                <a:latin typeface="Segoe UI Symbol" panose="020B0502040204020203" pitchFamily="34" charset="0"/>
                <a:ea typeface="Segoe UI Symbol" panose="020B0502040204020203" pitchFamily="34" charset="0"/>
              </a:rPr>
              <a:t>emozioni forti </a:t>
            </a:r>
            <a:r>
              <a:rPr lang="it-IT" sz="2800" dirty="0">
                <a:latin typeface="Segoe UI Symbol" panose="020B0502040204020203" pitchFamily="34" charset="0"/>
                <a:ea typeface="Segoe UI Symbol" panose="020B0502040204020203" pitchFamily="34" charset="0"/>
              </a:rPr>
              <a:t>per descrivere il senso di appartenenza alla comunità, la paura del futuro, la pura di perdere le relazioni.</a:t>
            </a:r>
          </a:p>
          <a:p>
            <a:pPr>
              <a:buClr>
                <a:srgbClr val="004D7E"/>
              </a:buClr>
            </a:pPr>
            <a:r>
              <a:rPr lang="it-IT" sz="2800" dirty="0">
                <a:latin typeface="Segoe UI Symbol" panose="020B0502040204020203" pitchFamily="34" charset="0"/>
                <a:ea typeface="Segoe UI Symbol" panose="020B0502040204020203" pitchFamily="34" charset="0"/>
              </a:rPr>
              <a:t>Il confronto è </a:t>
            </a:r>
            <a:r>
              <a:rPr lang="it-IT" sz="2800" b="1" dirty="0">
                <a:solidFill>
                  <a:srgbClr val="004D7E"/>
                </a:solidFill>
                <a:latin typeface="Segoe UI Symbol" panose="020B0502040204020203" pitchFamily="34" charset="0"/>
                <a:ea typeface="Segoe UI Symbol" panose="020B0502040204020203" pitchFamily="34" charset="0"/>
              </a:rPr>
              <a:t>un esercizio </a:t>
            </a:r>
            <a:r>
              <a:rPr lang="it-IT" sz="2800" dirty="0">
                <a:latin typeface="Segoe UI Symbol" panose="020B0502040204020203" pitchFamily="34" charset="0"/>
                <a:ea typeface="Segoe UI Symbol" panose="020B0502040204020203" pitchFamily="34" charset="0"/>
              </a:rPr>
              <a:t>e va fatto crescere esercitandosi. </a:t>
            </a:r>
          </a:p>
          <a:p>
            <a:pPr>
              <a:buClr>
                <a:srgbClr val="004D7E"/>
              </a:buClr>
            </a:pPr>
            <a:r>
              <a:rPr lang="it-IT" sz="2800" dirty="0">
                <a:latin typeface="Segoe UI Symbol" panose="020B0502040204020203" pitchFamily="34" charset="0"/>
                <a:ea typeface="Segoe UI Symbol" panose="020B0502040204020203" pitchFamily="34" charset="0"/>
              </a:rPr>
              <a:t>Si è fatta </a:t>
            </a:r>
            <a:r>
              <a:rPr lang="it-IT" sz="2800" b="1" dirty="0">
                <a:solidFill>
                  <a:srgbClr val="004D7E"/>
                </a:solidFill>
                <a:latin typeface="Segoe UI Symbol" panose="020B0502040204020203" pitchFamily="34" charset="0"/>
                <a:ea typeface="Segoe UI Symbol" panose="020B0502040204020203" pitchFamily="34" charset="0"/>
              </a:rPr>
              <a:t>fatica</a:t>
            </a:r>
            <a:r>
              <a:rPr lang="it-IT" sz="2800" dirty="0">
                <a:latin typeface="Segoe UI Symbol" panose="020B0502040204020203" pitchFamily="34" charset="0"/>
                <a:ea typeface="Segoe UI Symbol" panose="020B0502040204020203" pitchFamily="34" charset="0"/>
              </a:rPr>
              <a:t> </a:t>
            </a:r>
            <a:r>
              <a:rPr lang="it-IT" sz="2800" b="1" dirty="0">
                <a:solidFill>
                  <a:srgbClr val="004D7E"/>
                </a:solidFill>
                <a:latin typeface="Segoe UI Symbol" panose="020B0502040204020203" pitchFamily="34" charset="0"/>
                <a:ea typeface="Segoe UI Symbol" panose="020B0502040204020203" pitchFamily="34" charset="0"/>
              </a:rPr>
              <a:t>a raccontare di sé</a:t>
            </a:r>
            <a:r>
              <a:rPr lang="it-IT" sz="2800" dirty="0">
                <a:latin typeface="Segoe UI Symbol" panose="020B0502040204020203" pitchFamily="34" charset="0"/>
                <a:ea typeface="Segoe UI Symbol" panose="020B0502040204020203" pitchFamily="34" charset="0"/>
              </a:rPr>
              <a:t>. </a:t>
            </a:r>
          </a:p>
          <a:p>
            <a:pPr>
              <a:buClr>
                <a:srgbClr val="004D7E"/>
              </a:buClr>
            </a:pPr>
            <a:r>
              <a:rPr lang="it-IT" sz="2800" dirty="0">
                <a:latin typeface="Segoe UI Symbol" panose="020B0502040204020203" pitchFamily="34" charset="0"/>
                <a:ea typeface="Segoe UI Symbol" panose="020B0502040204020203" pitchFamily="34" charset="0"/>
              </a:rPr>
              <a:t>È stato importante condividere </a:t>
            </a:r>
            <a:r>
              <a:rPr lang="it-IT" sz="2800" b="1" dirty="0">
                <a:solidFill>
                  <a:srgbClr val="004D7E"/>
                </a:solidFill>
                <a:latin typeface="Segoe UI Symbol" panose="020B0502040204020203" pitchFamily="34" charset="0"/>
                <a:ea typeface="Segoe UI Symbol" panose="020B0502040204020203" pitchFamily="34" charset="0"/>
              </a:rPr>
              <a:t>ciò che lo Spirito ha suscitato</a:t>
            </a:r>
            <a:r>
              <a:rPr lang="it-IT" sz="2800" dirty="0">
                <a:latin typeface="Segoe UI Symbol" panose="020B0502040204020203" pitchFamily="34" charset="0"/>
                <a:ea typeface="Segoe UI Symbol" panose="020B0502040204020203" pitchFamily="34" charset="0"/>
              </a:rPr>
              <a:t> in ognuno.</a:t>
            </a:r>
          </a:p>
          <a:p>
            <a:pPr>
              <a:buClr>
                <a:srgbClr val="004D7E"/>
              </a:buClr>
            </a:pPr>
            <a:r>
              <a:rPr lang="it-IT" sz="2800" dirty="0">
                <a:latin typeface="Segoe UI Symbol" panose="020B0502040204020203" pitchFamily="34" charset="0"/>
                <a:ea typeface="Segoe UI Symbol" panose="020B0502040204020203" pitchFamily="34" charset="0"/>
              </a:rPr>
              <a:t>Formazione e lavoro sinergico tra i </a:t>
            </a:r>
            <a:r>
              <a:rPr lang="it-IT" sz="2800" b="1" dirty="0">
                <a:solidFill>
                  <a:srgbClr val="004D7E"/>
                </a:solidFill>
                <a:latin typeface="Segoe UI Symbol" panose="020B0502040204020203" pitchFamily="34" charset="0"/>
                <a:ea typeface="Segoe UI Symbol" panose="020B0502040204020203" pitchFamily="34" charset="0"/>
              </a:rPr>
              <a:t>moderatori</a:t>
            </a:r>
            <a:r>
              <a:rPr lang="it-IT" sz="2800" dirty="0">
                <a:latin typeface="Segoe UI Symbol" panose="020B0502040204020203" pitchFamily="34" charset="0"/>
                <a:ea typeface="Segoe UI Symbol" panose="020B0502040204020203" pitchFamily="34" charset="0"/>
              </a:rPr>
              <a:t>.</a:t>
            </a:r>
          </a:p>
          <a:p>
            <a:pPr>
              <a:buClr>
                <a:srgbClr val="004D7E"/>
              </a:buClr>
            </a:pPr>
            <a:r>
              <a:rPr lang="it-IT" sz="2800" dirty="0">
                <a:latin typeface="Segoe UI Symbol" panose="020B0502040204020203" pitchFamily="34" charset="0"/>
                <a:ea typeface="Segoe UI Symbol" panose="020B0502040204020203" pitchFamily="34" charset="0"/>
              </a:rPr>
              <a:t>È stato bello vedere le persone presenti </a:t>
            </a:r>
            <a:r>
              <a:rPr lang="it-IT" sz="2800" b="1" dirty="0">
                <a:solidFill>
                  <a:srgbClr val="004D7E"/>
                </a:solidFill>
                <a:latin typeface="Segoe UI Symbol" panose="020B0502040204020203" pitchFamily="34" charset="0"/>
                <a:ea typeface="Segoe UI Symbol" panose="020B0502040204020203" pitchFamily="34" charset="0"/>
              </a:rPr>
              <a:t>tutte coinvolte, interessate ed appassionate</a:t>
            </a:r>
            <a:r>
              <a:rPr lang="it-IT" sz="2800" dirty="0">
                <a:latin typeface="Segoe UI Symbol" panose="020B0502040204020203" pitchFamily="34" charset="0"/>
                <a:ea typeface="Segoe UI Symbol" panose="020B0502040204020203" pitchFamily="34" charset="0"/>
              </a:rPr>
              <a:t>. </a:t>
            </a:r>
          </a:p>
          <a:p>
            <a:pPr marL="0" indent="0">
              <a:buNone/>
            </a:pPr>
            <a:endParaRPr lang="it-IT" sz="2800" dirty="0">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6021985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43808" y="910436"/>
            <a:ext cx="5614998" cy="1143000"/>
          </a:xfrm>
        </p:spPr>
        <p:txBody>
          <a:bodyPr>
            <a:noAutofit/>
          </a:bodyPr>
          <a:lstStyle/>
          <a:p>
            <a:pPr algn="r"/>
            <a:r>
              <a:rPr lang="it-IT" sz="3500" dirty="0">
                <a:solidFill>
                  <a:srgbClr val="004D7E"/>
                </a:solidFill>
                <a:latin typeface="Futura Medium" panose="020B0602020204020303" pitchFamily="34" charset="-79"/>
                <a:cs typeface="Futura Medium" panose="020B0602020204020303" pitchFamily="34" charset="-79"/>
              </a:rPr>
              <a:t>CINQUE PASSI</a:t>
            </a:r>
            <a:br>
              <a:rPr lang="it-IT" sz="3500" dirty="0">
                <a:solidFill>
                  <a:srgbClr val="004D7E"/>
                </a:solidFill>
                <a:latin typeface="Futura Medium" panose="020B0602020204020303" pitchFamily="34" charset="-79"/>
                <a:cs typeface="Futura Medium" panose="020B0602020204020303" pitchFamily="34" charset="-79"/>
              </a:rPr>
            </a:br>
            <a:r>
              <a:rPr lang="it-IT" sz="3500" dirty="0">
                <a:solidFill>
                  <a:srgbClr val="004D7E"/>
                </a:solidFill>
                <a:latin typeface="Futura Medium" panose="020B0602020204020303" pitchFamily="34" charset="-79"/>
                <a:cs typeface="Futura Medium" panose="020B0602020204020303" pitchFamily="34" charset="-79"/>
              </a:rPr>
              <a:t>per non concludere</a:t>
            </a:r>
          </a:p>
        </p:txBody>
      </p:sp>
      <p:sp>
        <p:nvSpPr>
          <p:cNvPr id="3" name="Segnaposto contenuto 2"/>
          <p:cNvSpPr>
            <a:spLocks noGrp="1"/>
          </p:cNvSpPr>
          <p:nvPr>
            <p:ph idx="1"/>
          </p:nvPr>
        </p:nvSpPr>
        <p:spPr>
          <a:xfrm>
            <a:off x="1475656" y="2204864"/>
            <a:ext cx="7571184" cy="4525963"/>
          </a:xfrm>
        </p:spPr>
        <p:txBody>
          <a:bodyPr>
            <a:normAutofit lnSpcReduction="10000"/>
          </a:bodyPr>
          <a:lstStyle/>
          <a:p>
            <a:pPr marL="514350" indent="-514350">
              <a:buClr>
                <a:srgbClr val="004D7E"/>
              </a:buClr>
              <a:buFont typeface="+mj-lt"/>
              <a:buAutoNum type="arabicPeriod"/>
            </a:pPr>
            <a:r>
              <a:rPr lang="it-IT" sz="2800" dirty="0">
                <a:latin typeface="Segoe UI Symbol" panose="020B0502040204020203" pitchFamily="34" charset="0"/>
                <a:ea typeface="Segoe UI Symbol" panose="020B0502040204020203" pitchFamily="34" charset="0"/>
              </a:rPr>
              <a:t>Sintesi fatte, ora basta! No, ora tocca a voi! </a:t>
            </a:r>
          </a:p>
          <a:p>
            <a:pPr marL="514350" indent="-514350">
              <a:buClr>
                <a:srgbClr val="004D7E"/>
              </a:buClr>
              <a:buFont typeface="+mj-lt"/>
              <a:buAutoNum type="arabicPeriod"/>
            </a:pPr>
            <a:r>
              <a:rPr lang="it-IT" sz="2800" dirty="0">
                <a:latin typeface="Segoe UI Symbol" panose="020B0502040204020203" pitchFamily="34" charset="0"/>
                <a:ea typeface="Segoe UI Symbol" panose="020B0502040204020203" pitchFamily="34" charset="0"/>
              </a:rPr>
              <a:t>Dalle sintesi al processo.</a:t>
            </a:r>
          </a:p>
          <a:p>
            <a:pPr marL="514350" indent="-514350">
              <a:buClr>
                <a:srgbClr val="004D7E"/>
              </a:buClr>
              <a:buFont typeface="+mj-lt"/>
              <a:buAutoNum type="arabicPeriod"/>
            </a:pPr>
            <a:r>
              <a:rPr lang="it-IT" sz="2800" dirty="0">
                <a:latin typeface="Segoe UI Symbol" panose="020B0502040204020203" pitchFamily="34" charset="0"/>
                <a:ea typeface="Segoe UI Symbol" panose="020B0502040204020203" pitchFamily="34" charset="0"/>
              </a:rPr>
              <a:t>Il clima emotivo-relazionale ha detto qualcosa del nostro essere Chiesa e anche dei nostri desideri.</a:t>
            </a:r>
          </a:p>
          <a:p>
            <a:pPr marL="514350" indent="-514350">
              <a:buClr>
                <a:srgbClr val="004D7E"/>
              </a:buClr>
              <a:buFont typeface="+mj-lt"/>
              <a:buAutoNum type="arabicPeriod"/>
            </a:pPr>
            <a:r>
              <a:rPr lang="it-IT" sz="2800" dirty="0">
                <a:latin typeface="Segoe UI Symbol" panose="020B0502040204020203" pitchFamily="34" charset="0"/>
                <a:ea typeface="Segoe UI Symbol" panose="020B0502040204020203" pitchFamily="34" charset="0"/>
              </a:rPr>
              <a:t>Tornare sui temi di queste giornate: un’assemblea, incontri mirati, una lectio, una celebrazione della Parola …</a:t>
            </a:r>
          </a:p>
          <a:p>
            <a:pPr marL="514350" indent="-514350">
              <a:buClr>
                <a:srgbClr val="004D7E"/>
              </a:buClr>
              <a:buFont typeface="+mj-lt"/>
              <a:buAutoNum type="arabicPeriod"/>
            </a:pPr>
            <a:r>
              <a:rPr lang="it-IT" sz="2800" dirty="0">
                <a:latin typeface="Segoe UI Symbol" panose="020B0502040204020203" pitchFamily="34" charset="0"/>
                <a:ea typeface="Segoe UI Symbol" panose="020B0502040204020203" pitchFamily="34" charset="0"/>
              </a:rPr>
              <a:t>Rinnovare le nostre «riunioni» con questo esercizio di discernimento dello Spirito. </a:t>
            </a:r>
          </a:p>
          <a:p>
            <a:pPr marL="0" indent="0">
              <a:buNone/>
            </a:pPr>
            <a:endParaRPr lang="it-IT" sz="2800" dirty="0">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36301979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3789040"/>
            <a:ext cx="7772400" cy="1785950"/>
          </a:xfrm>
        </p:spPr>
        <p:txBody>
          <a:bodyPr>
            <a:noAutofit/>
          </a:bodyPr>
          <a:lstStyle/>
          <a:p>
            <a:r>
              <a:rPr lang="it-IT" sz="6000" b="1" dirty="0">
                <a:solidFill>
                  <a:srgbClr val="004D7E"/>
                </a:solidFill>
                <a:latin typeface="Segoe UI Symbol" panose="020B0502040204020203" pitchFamily="34" charset="0"/>
                <a:ea typeface="Segoe UI Symbol" panose="020B0502040204020203" pitchFamily="34" charset="0"/>
              </a:rPr>
              <a:t>GRAZIE!</a:t>
            </a:r>
          </a:p>
        </p:txBody>
      </p:sp>
      <p:sp>
        <p:nvSpPr>
          <p:cNvPr id="3" name="Sottotitolo 2"/>
          <p:cNvSpPr>
            <a:spLocks noGrp="1"/>
          </p:cNvSpPr>
          <p:nvPr>
            <p:ph type="subTitle" idx="1"/>
          </p:nvPr>
        </p:nvSpPr>
        <p:spPr>
          <a:xfrm>
            <a:off x="1979712" y="2931323"/>
            <a:ext cx="5343540" cy="995354"/>
          </a:xfrm>
        </p:spPr>
        <p:txBody>
          <a:bodyPr>
            <a:normAutofit fontScale="92500" lnSpcReduction="20000"/>
          </a:bodyPr>
          <a:lstStyle/>
          <a:p>
            <a:r>
              <a:rPr lang="it-IT" sz="3900" b="1" dirty="0">
                <a:latin typeface="Segoe UI Symbol" panose="020B0502040204020203" pitchFamily="34" charset="0"/>
                <a:ea typeface="Segoe UI Symbol" panose="020B0502040204020203" pitchFamily="34" charset="0"/>
              </a:rPr>
              <a:t>Settimana teologica </a:t>
            </a:r>
          </a:p>
          <a:p>
            <a:r>
              <a:rPr lang="it-IT" dirty="0">
                <a:latin typeface="Segoe UI Symbol" panose="020B0502040204020203" pitchFamily="34" charset="0"/>
                <a:ea typeface="Segoe UI Symbol" panose="020B0502040204020203" pitchFamily="34" charset="0"/>
              </a:rPr>
              <a:t>24-28 gennaio 2022</a:t>
            </a:r>
          </a:p>
        </p:txBody>
      </p:sp>
      <p:sp>
        <p:nvSpPr>
          <p:cNvPr id="4" name="Sottotitolo 2"/>
          <p:cNvSpPr txBox="1">
            <a:spLocks/>
          </p:cNvSpPr>
          <p:nvPr/>
        </p:nvSpPr>
        <p:spPr>
          <a:xfrm>
            <a:off x="1777432" y="1988840"/>
            <a:ext cx="5748100" cy="57606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400" b="0" i="0" u="none" strike="noStrike" kern="1200" cap="none" spc="0" normalizeH="0" baseline="0" noProof="0" dirty="0">
                <a:ln>
                  <a:noFill/>
                </a:ln>
                <a:solidFill>
                  <a:schemeClr val="tx1">
                    <a:tint val="75000"/>
                  </a:schemeClr>
                </a:solidFill>
                <a:effectLst/>
                <a:uLnTx/>
                <a:uFillTx/>
                <a:latin typeface="Futura Medium" panose="020B0602020204020303" pitchFamily="34" charset="-79"/>
                <a:cs typeface="Futura Medium" panose="020B0602020204020303" pitchFamily="34" charset="-79"/>
              </a:rPr>
              <a:t>Arcidiocesi di Brindisi - Ostuni</a:t>
            </a:r>
          </a:p>
        </p:txBody>
      </p:sp>
    </p:spTree>
    <p:extLst>
      <p:ext uri="{BB962C8B-B14F-4D97-AF65-F5344CB8AC3E}">
        <p14:creationId xmlns:p14="http://schemas.microsoft.com/office/powerpoint/2010/main" val="1021441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14400" y="2021512"/>
            <a:ext cx="7978080" cy="4525963"/>
          </a:xfrm>
        </p:spPr>
        <p:txBody>
          <a:bodyPr>
            <a:normAutofit fontScale="55000" lnSpcReduction="20000"/>
          </a:bodyPr>
          <a:lstStyle/>
          <a:p>
            <a:pPr lvl="0"/>
            <a:r>
              <a:rPr lang="it-IT" dirty="0">
                <a:latin typeface="Segoe UI Historic" panose="020B0502040204020203" pitchFamily="34" charset="0"/>
                <a:ea typeface="Segoe UI Historic" panose="020B0502040204020203" pitchFamily="34" charset="0"/>
                <a:cs typeface="Segoe UI Historic" panose="020B0502040204020203" pitchFamily="34" charset="0"/>
              </a:rPr>
              <a:t>Aver rivisto il progetto pastorale parrocchiale in un clima di ascolto e di dialogo è stato proficuo, soprattutto grazie ad un’indagine sul territorio.</a:t>
            </a:r>
          </a:p>
          <a:p>
            <a:pPr lvl="0"/>
            <a:r>
              <a:rPr lang="it-IT" dirty="0">
                <a:latin typeface="Segoe UI Historic" panose="020B0502040204020203" pitchFamily="34" charset="0"/>
                <a:ea typeface="Segoe UI Historic" panose="020B0502040204020203" pitchFamily="34" charset="0"/>
                <a:cs typeface="Segoe UI Historic" panose="020B0502040204020203" pitchFamily="34" charset="0"/>
              </a:rPr>
              <a:t>Sperimentiamo come i gruppi di ascolto nelle famiglie sono ancora oggi importanti per camminare con le donne e gli uomini del nostro tempo, e stimola la loro presenza nella vita ecclesiale.</a:t>
            </a:r>
          </a:p>
          <a:p>
            <a:pPr lvl="0"/>
            <a:r>
              <a:rPr lang="it-IT" dirty="0">
                <a:latin typeface="Segoe UI Historic" panose="020B0502040204020203" pitchFamily="34" charset="0"/>
                <a:ea typeface="Segoe UI Historic" panose="020B0502040204020203" pitchFamily="34" charset="0"/>
                <a:cs typeface="Segoe UI Historic" panose="020B0502040204020203" pitchFamily="34" charset="0"/>
              </a:rPr>
              <a:t>Abbiamo riscoperto durante il tempo della pandemia come i mezzi di comunicazione e i </a:t>
            </a:r>
            <a:r>
              <a:rPr lang="it-IT" i="1" dirty="0">
                <a:latin typeface="Segoe UI Historic" panose="020B0502040204020203" pitchFamily="34" charset="0"/>
                <a:ea typeface="Segoe UI Historic" panose="020B0502040204020203" pitchFamily="34" charset="0"/>
                <a:cs typeface="Segoe UI Historic" panose="020B0502040204020203" pitchFamily="34" charset="0"/>
              </a:rPr>
              <a:t>social media</a:t>
            </a:r>
            <a:r>
              <a:rPr lang="it-IT" dirty="0">
                <a:latin typeface="Segoe UI Historic" panose="020B0502040204020203" pitchFamily="34" charset="0"/>
                <a:ea typeface="Segoe UI Historic" panose="020B0502040204020203" pitchFamily="34" charset="0"/>
                <a:cs typeface="Segoe UI Historic" panose="020B0502040204020203" pitchFamily="34" charset="0"/>
              </a:rPr>
              <a:t>, se usati correttamente, offrono l’opportunità di creare collegamenti a livello comunitario e personale con chi vive più ai margini.</a:t>
            </a:r>
          </a:p>
          <a:p>
            <a:pPr lvl="0"/>
            <a:r>
              <a:rPr lang="it-IT" dirty="0">
                <a:latin typeface="Segoe UI Historic" panose="020B0502040204020203" pitchFamily="34" charset="0"/>
                <a:ea typeface="Segoe UI Historic" panose="020B0502040204020203" pitchFamily="34" charset="0"/>
                <a:cs typeface="Segoe UI Historic" panose="020B0502040204020203" pitchFamily="34" charset="0"/>
              </a:rPr>
              <a:t>Stiamo sperimentando, in questa Settimana teologica più che in altre, la bellezza di poter comunicare e condividere le riflessioni tra noi. </a:t>
            </a:r>
          </a:p>
          <a:p>
            <a:pPr lvl="0"/>
            <a:r>
              <a:rPr lang="it-IT" dirty="0">
                <a:latin typeface="Segoe UI Historic" panose="020B0502040204020203" pitchFamily="34" charset="0"/>
                <a:ea typeface="Segoe UI Historic" panose="020B0502040204020203" pitchFamily="34" charset="0"/>
                <a:cs typeface="Segoe UI Historic" panose="020B0502040204020203" pitchFamily="34" charset="0"/>
              </a:rPr>
              <a:t>Vivendo dei seri percorsi formativi (accompagnamento educatori-catechisti, volontari Caritas, …) stiamo imparando a lavorare su noi stessi per costruire relazioni autentiche. </a:t>
            </a:r>
          </a:p>
          <a:p>
            <a:pPr lvl="0"/>
            <a:r>
              <a:rPr lang="it-IT" dirty="0">
                <a:latin typeface="Segoe UI Historic" panose="020B0502040204020203" pitchFamily="34" charset="0"/>
                <a:ea typeface="Segoe UI Historic" panose="020B0502040204020203" pitchFamily="34" charset="0"/>
                <a:cs typeface="Segoe UI Historic" panose="020B0502040204020203" pitchFamily="34" charset="0"/>
              </a:rPr>
              <a:t>Durante la preparazione per l’ordinazione diaconale di un nostro fratello abbiamo sperimentato un profondo senso di unità e di comunione. </a:t>
            </a:r>
          </a:p>
          <a:p>
            <a:endParaRPr lang="it-IT" dirty="0"/>
          </a:p>
        </p:txBody>
      </p:sp>
      <p:sp>
        <p:nvSpPr>
          <p:cNvPr id="6" name="Titolo 1">
            <a:extLst>
              <a:ext uri="{FF2B5EF4-FFF2-40B4-BE49-F238E27FC236}">
                <a16:creationId xmlns:a16="http://schemas.microsoft.com/office/drawing/2014/main" id="{4D5844DF-2B4A-C745-AE66-F7D5E1351E9A}"/>
              </a:ext>
            </a:extLst>
          </p:cNvPr>
          <p:cNvSpPr>
            <a:spLocks noGrp="1"/>
          </p:cNvSpPr>
          <p:nvPr>
            <p:ph type="title"/>
          </p:nvPr>
        </p:nvSpPr>
        <p:spPr>
          <a:xfrm>
            <a:off x="2915816" y="711038"/>
            <a:ext cx="5544616" cy="1012974"/>
          </a:xfrm>
        </p:spPr>
        <p:txBody>
          <a:bodyPr>
            <a:normAutofit fontScale="90000"/>
          </a:bodyPr>
          <a:lstStyle/>
          <a:p>
            <a:pPr algn="r"/>
            <a: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COMUNIONE</a:t>
            </a:r>
            <a:b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br>
            <a:r>
              <a:rPr lang="it-IT" sz="3100"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alcune buone prassi</a:t>
            </a:r>
            <a:endParaRPr lang="it-IT"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endParaRPr>
          </a:p>
        </p:txBody>
      </p:sp>
    </p:spTree>
    <p:extLst>
      <p:ext uri="{BB962C8B-B14F-4D97-AF65-F5344CB8AC3E}">
        <p14:creationId xmlns:p14="http://schemas.microsoft.com/office/powerpoint/2010/main" val="1325527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71600" y="2204864"/>
            <a:ext cx="7848872" cy="4353347"/>
          </a:xfrm>
        </p:spPr>
        <p:txBody>
          <a:bodyPr>
            <a:normAutofit lnSpcReduction="10000"/>
          </a:bodyPr>
          <a:lstStyle/>
          <a:p>
            <a:pPr algn="just">
              <a:buClr>
                <a:srgbClr val="004D7E"/>
              </a:buClr>
            </a:pPr>
            <a:r>
              <a:rPr lang="it-IT" b="1" i="1" dirty="0">
                <a:solidFill>
                  <a:srgbClr val="004D7E"/>
                </a:solidFill>
                <a:latin typeface="Segoe UI Historic" panose="020B0502040204020203" pitchFamily="34" charset="0"/>
                <a:ea typeface="Segoe UI Historic" panose="020B0502040204020203" pitchFamily="34" charset="0"/>
                <a:cs typeface="Segoe UI Historic" panose="020B0502040204020203" pitchFamily="34" charset="0"/>
              </a:rPr>
              <a:t>Convertire il nostro stile comunicativo.</a:t>
            </a:r>
            <a:r>
              <a:rPr lang="it-IT" i="1" dirty="0">
                <a:solidFill>
                  <a:srgbClr val="004D7E"/>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it-IT" dirty="0">
                <a:latin typeface="Segoe UI Historic" panose="020B0502040204020203" pitchFamily="34" charset="0"/>
                <a:ea typeface="Segoe UI Historic" panose="020B0502040204020203" pitchFamily="34" charset="0"/>
                <a:cs typeface="Segoe UI Historic" panose="020B0502040204020203" pitchFamily="34" charset="0"/>
              </a:rPr>
              <a:t>Non sempre ci si relaziona in modo positivo all’interno delle comunità, talvolta si riscontra poca accoglienza e difficoltà di confronto. In alcune realtà c’è una scarsa comunicazione, non si dialoga molto, non solo nelle relazioni personali ma anche in riferimento alle scelte parrocchiali.</a:t>
            </a:r>
          </a:p>
          <a:p>
            <a:pPr>
              <a:buClr>
                <a:srgbClr val="004D7E"/>
              </a:buClr>
            </a:pPr>
            <a:endParaRPr lang="it-IT" dirty="0">
              <a:latin typeface="Segoe UI Symbol" panose="020B0502040204020203" pitchFamily="34" charset="0"/>
              <a:ea typeface="Segoe UI Symbol" panose="020B0502040204020203" pitchFamily="34" charset="0"/>
            </a:endParaRPr>
          </a:p>
        </p:txBody>
      </p:sp>
      <p:sp>
        <p:nvSpPr>
          <p:cNvPr id="6" name="Titolo 1">
            <a:extLst>
              <a:ext uri="{FF2B5EF4-FFF2-40B4-BE49-F238E27FC236}">
                <a16:creationId xmlns:a16="http://schemas.microsoft.com/office/drawing/2014/main" id="{AC5F85E7-E6E5-FD4D-ADB8-2CC12D1C7DFC}"/>
              </a:ext>
            </a:extLst>
          </p:cNvPr>
          <p:cNvSpPr>
            <a:spLocks noGrp="1"/>
          </p:cNvSpPr>
          <p:nvPr>
            <p:ph type="title"/>
          </p:nvPr>
        </p:nvSpPr>
        <p:spPr>
          <a:xfrm>
            <a:off x="2915816" y="711038"/>
            <a:ext cx="5544616" cy="1012974"/>
          </a:xfrm>
        </p:spPr>
        <p:txBody>
          <a:bodyPr>
            <a:normAutofit fontScale="90000"/>
          </a:bodyPr>
          <a:lstStyle/>
          <a:p>
            <a:pPr algn="r"/>
            <a: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COMUNIONE</a:t>
            </a:r>
            <a:b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br>
            <a:r>
              <a:rPr lang="it-IT" sz="3100"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dai limiti alla conversione</a:t>
            </a:r>
            <a:endParaRPr lang="it-IT"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endParaRPr>
          </a:p>
        </p:txBody>
      </p:sp>
    </p:spTree>
    <p:extLst>
      <p:ext uri="{BB962C8B-B14F-4D97-AF65-F5344CB8AC3E}">
        <p14:creationId xmlns:p14="http://schemas.microsoft.com/office/powerpoint/2010/main" val="835094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14400" y="1844824"/>
            <a:ext cx="7906072" cy="4525963"/>
          </a:xfrm>
        </p:spPr>
        <p:txBody>
          <a:bodyPr>
            <a:normAutofit fontScale="62500" lnSpcReduction="20000"/>
          </a:bodyPr>
          <a:lstStyle/>
          <a:p>
            <a:pPr marL="0" indent="0" algn="just">
              <a:buNone/>
            </a:pPr>
            <a:r>
              <a:rPr lang="it-IT" b="1" i="1" dirty="0">
                <a:solidFill>
                  <a:srgbClr val="004D7E"/>
                </a:solidFill>
                <a:latin typeface="Segoe UI Historic" panose="020B0502040204020203" pitchFamily="34" charset="0"/>
                <a:ea typeface="Segoe UI Historic" panose="020B0502040204020203" pitchFamily="34" charset="0"/>
                <a:cs typeface="Segoe UI Historic" panose="020B0502040204020203" pitchFamily="34" charset="0"/>
              </a:rPr>
              <a:t>L’ascolto è la vera conversione da operare oggi.</a:t>
            </a:r>
            <a:endParaRPr lang="it-IT" b="1" dirty="0">
              <a:solidFill>
                <a:srgbClr val="004D7E"/>
              </a:solidFill>
              <a:latin typeface="Segoe UI Historic" panose="020B0502040204020203" pitchFamily="34" charset="0"/>
              <a:ea typeface="Segoe UI Historic" panose="020B0502040204020203" pitchFamily="34" charset="0"/>
              <a:cs typeface="Segoe UI Historic" panose="020B0502040204020203" pitchFamily="34" charset="0"/>
            </a:endParaRPr>
          </a:p>
          <a:p>
            <a:pPr lvl="0" algn="just">
              <a:buClr>
                <a:srgbClr val="004D7E"/>
              </a:buClr>
            </a:pPr>
            <a:r>
              <a:rPr lang="it-IT" dirty="0">
                <a:latin typeface="Segoe UI Historic" panose="020B0502040204020203" pitchFamily="34" charset="0"/>
                <a:ea typeface="Segoe UI Historic" panose="020B0502040204020203" pitchFamily="34" charset="0"/>
                <a:cs typeface="Segoe UI Historic" panose="020B0502040204020203" pitchFamily="34" charset="0"/>
              </a:rPr>
              <a:t>Nelle nostre comunità si sente la necessità di un ascolto vero e fiducioso, capace di accogliere opinioni diverse quando queste creano comunione: un’idea diversa non è motivo di disgregazione ma occasione di arricchimento. Spesso si ascoltano problemi e necessità solo di chi abitualmente vive e frequenta la parrocchia, tralasciando i “meno assidui”. </a:t>
            </a:r>
          </a:p>
          <a:p>
            <a:pPr lvl="0" algn="just">
              <a:buClr>
                <a:srgbClr val="004D7E"/>
              </a:buClr>
            </a:pPr>
            <a:r>
              <a:rPr lang="it-IT" dirty="0">
                <a:latin typeface="Segoe UI Historic" panose="020B0502040204020203" pitchFamily="34" charset="0"/>
                <a:ea typeface="Segoe UI Historic" panose="020B0502040204020203" pitchFamily="34" charset="0"/>
                <a:cs typeface="Segoe UI Historic" panose="020B0502040204020203" pitchFamily="34" charset="0"/>
              </a:rPr>
              <a:t>Non favoriscono l’ascolto: atteggiamenti creati da “gruppi di potere” che interferiscono nella comunità, diffidenza e pregiudizi, i moralismi, la fretta, l’arroccamento sulle proprie idee, la mancanza di confronto autentico, la percezione di un ambiente che giudica, la tentazione di rinchiudersi nell’attivismo pastorale.</a:t>
            </a:r>
          </a:p>
          <a:p>
            <a:pPr lvl="0" algn="just">
              <a:buClr>
                <a:srgbClr val="004D7E"/>
              </a:buClr>
            </a:pPr>
            <a:r>
              <a:rPr lang="it-IT" dirty="0">
                <a:latin typeface="Segoe UI Historic" panose="020B0502040204020203" pitchFamily="34" charset="0"/>
                <a:ea typeface="Segoe UI Historic" panose="020B0502040204020203" pitchFamily="34" charset="0"/>
                <a:cs typeface="Segoe UI Historic" panose="020B0502040204020203" pitchFamily="34" charset="0"/>
              </a:rPr>
              <a:t>Viviamo un debito di ascolto nei confronti di quanto lo Spirito ci ha già detto nel Vaticano II, del mondo e delle realtà che ne fanno parte, nei confronti di chi vive situazioni di difficoltà di natura sociale o economica, del popolo di Dio e di chi è ai margini o escluso dalla vita ecclesiale. </a:t>
            </a:r>
          </a:p>
          <a:p>
            <a:pPr algn="just"/>
            <a:endParaRPr lang="it-IT" dirty="0"/>
          </a:p>
        </p:txBody>
      </p:sp>
      <p:sp>
        <p:nvSpPr>
          <p:cNvPr id="6" name="Titolo 1">
            <a:extLst>
              <a:ext uri="{FF2B5EF4-FFF2-40B4-BE49-F238E27FC236}">
                <a16:creationId xmlns:a16="http://schemas.microsoft.com/office/drawing/2014/main" id="{1CFA2415-76E9-B349-9B06-E54E750DE08A}"/>
              </a:ext>
            </a:extLst>
          </p:cNvPr>
          <p:cNvSpPr>
            <a:spLocks noGrp="1"/>
          </p:cNvSpPr>
          <p:nvPr>
            <p:ph type="title"/>
          </p:nvPr>
        </p:nvSpPr>
        <p:spPr>
          <a:xfrm>
            <a:off x="2915816" y="711038"/>
            <a:ext cx="5544616" cy="1012974"/>
          </a:xfrm>
        </p:spPr>
        <p:txBody>
          <a:bodyPr>
            <a:normAutofit fontScale="90000"/>
          </a:bodyPr>
          <a:lstStyle/>
          <a:p>
            <a:pPr algn="r"/>
            <a: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COMUNIONE</a:t>
            </a:r>
            <a:b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br>
            <a:r>
              <a:rPr lang="it-IT" sz="3100"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dai limiti alla conversione</a:t>
            </a:r>
            <a:endParaRPr lang="it-IT"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endParaRPr>
          </a:p>
        </p:txBody>
      </p:sp>
    </p:spTree>
    <p:extLst>
      <p:ext uri="{BB962C8B-B14F-4D97-AF65-F5344CB8AC3E}">
        <p14:creationId xmlns:p14="http://schemas.microsoft.com/office/powerpoint/2010/main" val="220412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93513" y="1916832"/>
            <a:ext cx="7710935" cy="4525963"/>
          </a:xfrm>
        </p:spPr>
        <p:txBody>
          <a:bodyPr>
            <a:normAutofit fontScale="62500" lnSpcReduction="20000"/>
          </a:bodyPr>
          <a:lstStyle/>
          <a:p>
            <a:pPr marL="0" indent="0" algn="just">
              <a:buNone/>
            </a:pPr>
            <a:r>
              <a:rPr lang="it-IT" b="1" i="1" dirty="0">
                <a:solidFill>
                  <a:srgbClr val="004D7E"/>
                </a:solidFill>
                <a:latin typeface="Segoe UI Historic" panose="020B0502040204020203" pitchFamily="34" charset="0"/>
                <a:ea typeface="Segoe UI Historic" panose="020B0502040204020203" pitchFamily="34" charset="0"/>
                <a:cs typeface="Segoe UI Historic" panose="020B0502040204020203" pitchFamily="34" charset="0"/>
              </a:rPr>
              <a:t>Una celebrazione eucaristica sempre più tale, cioè comunitaria, ministeriale, partecipata. </a:t>
            </a:r>
          </a:p>
          <a:p>
            <a:pPr algn="just">
              <a:buClr>
                <a:srgbClr val="004D7E"/>
              </a:buClr>
            </a:pPr>
            <a:r>
              <a:rPr lang="it-IT" dirty="0">
                <a:latin typeface="Segoe UI Historic" panose="020B0502040204020203" pitchFamily="34" charset="0"/>
                <a:ea typeface="Segoe UI Historic" panose="020B0502040204020203" pitchFamily="34" charset="0"/>
                <a:cs typeface="Segoe UI Historic" panose="020B0502040204020203" pitchFamily="34" charset="0"/>
              </a:rPr>
              <a:t>Una celebrazione che è, appunto, forma della comunità (</a:t>
            </a:r>
            <a:r>
              <a:rPr lang="it-IT" dirty="0" err="1">
                <a:latin typeface="Segoe UI Historic" panose="020B0502040204020203" pitchFamily="34" charset="0"/>
                <a:ea typeface="Segoe UI Historic" panose="020B0502040204020203" pitchFamily="34" charset="0"/>
                <a:cs typeface="Segoe UI Historic" panose="020B0502040204020203" pitchFamily="34" charset="0"/>
              </a:rPr>
              <a:t>cf</a:t>
            </a:r>
            <a:r>
              <a:rPr lang="it-IT" dirty="0">
                <a:latin typeface="Segoe UI Historic" panose="020B0502040204020203" pitchFamily="34" charset="0"/>
                <a:ea typeface="Segoe UI Historic" panose="020B0502040204020203" pitchFamily="34" charset="0"/>
                <a:cs typeface="Segoe UI Historic" panose="020B0502040204020203" pitchFamily="34" charset="0"/>
              </a:rPr>
              <a:t>. </a:t>
            </a:r>
            <a:r>
              <a:rPr lang="it-IT" i="1" dirty="0" err="1">
                <a:latin typeface="Segoe UI Historic" panose="020B0502040204020203" pitchFamily="34" charset="0"/>
                <a:ea typeface="Segoe UI Historic" panose="020B0502040204020203" pitchFamily="34" charset="0"/>
                <a:cs typeface="Segoe UI Historic" panose="020B0502040204020203" pitchFamily="34" charset="0"/>
              </a:rPr>
              <a:t>Sacrosantum</a:t>
            </a:r>
            <a:r>
              <a:rPr lang="it-IT" i="1" dirty="0">
                <a:latin typeface="Segoe UI Historic" panose="020B0502040204020203" pitchFamily="34" charset="0"/>
                <a:ea typeface="Segoe UI Historic" panose="020B0502040204020203" pitchFamily="34" charset="0"/>
                <a:cs typeface="Segoe UI Historic" panose="020B0502040204020203" pitchFamily="34" charset="0"/>
              </a:rPr>
              <a:t> </a:t>
            </a:r>
            <a:r>
              <a:rPr lang="it-IT" i="1" dirty="0" err="1">
                <a:latin typeface="Segoe UI Historic" panose="020B0502040204020203" pitchFamily="34" charset="0"/>
                <a:ea typeface="Segoe UI Historic" panose="020B0502040204020203" pitchFamily="34" charset="0"/>
                <a:cs typeface="Segoe UI Historic" panose="020B0502040204020203" pitchFamily="34" charset="0"/>
              </a:rPr>
              <a:t>Concilium</a:t>
            </a:r>
            <a:r>
              <a:rPr lang="it-IT" dirty="0">
                <a:latin typeface="Segoe UI Historic" panose="020B0502040204020203" pitchFamily="34" charset="0"/>
                <a:ea typeface="Segoe UI Historic" panose="020B0502040204020203" pitchFamily="34" charset="0"/>
                <a:cs typeface="Segoe UI Historic" panose="020B0502040204020203" pitchFamily="34" charset="0"/>
              </a:rPr>
              <a:t>, n. 41)</a:t>
            </a:r>
            <a:r>
              <a:rPr lang="it-IT" b="1" dirty="0">
                <a:latin typeface="Segoe UI Historic" panose="020B0502040204020203" pitchFamily="34" charset="0"/>
                <a:ea typeface="Segoe UI Historic" panose="020B0502040204020203" pitchFamily="34" charset="0"/>
                <a:cs typeface="Segoe UI Historic" panose="020B0502040204020203" pitchFamily="34" charset="0"/>
              </a:rPr>
              <a:t> </a:t>
            </a:r>
            <a:r>
              <a:rPr lang="it-IT" dirty="0">
                <a:latin typeface="Segoe UI Historic" panose="020B0502040204020203" pitchFamily="34" charset="0"/>
                <a:ea typeface="Segoe UI Historic" panose="020B0502040204020203" pitchFamily="34" charset="0"/>
                <a:cs typeface="Segoe UI Historic" panose="020B0502040204020203" pitchFamily="34" charset="0"/>
              </a:rPr>
              <a:t>nella quale è dato l’incontro con il Risorto che dona lo Spirito, il quale suscita e alimenta la comunione e accompagna la missione dei discepoli. Sottrarsi a questo incontro attraverso una partecipazione discontinua non favorisce né la comunione, né la partecipazione, né la missione. Non sempre l’eucaristia è il centro della vita comunitaria.</a:t>
            </a:r>
          </a:p>
          <a:p>
            <a:pPr algn="just">
              <a:buClr>
                <a:srgbClr val="004D7E"/>
              </a:buClr>
            </a:pPr>
            <a:r>
              <a:rPr lang="it-IT" dirty="0">
                <a:latin typeface="Segoe UI Historic" panose="020B0502040204020203" pitchFamily="34" charset="0"/>
                <a:ea typeface="Segoe UI Historic" panose="020B0502040204020203" pitchFamily="34" charset="0"/>
                <a:cs typeface="Segoe UI Historic" panose="020B0502040204020203" pitchFamily="34" charset="0"/>
              </a:rPr>
              <a:t>Quando il presbitero è l’unico protagonista e “regista” della liturgia non si permette alla celebrazione eucaristica di esprimere la sua struttura ministeriale e il suo stile sinodale.</a:t>
            </a:r>
          </a:p>
          <a:p>
            <a:pPr algn="just">
              <a:buClr>
                <a:srgbClr val="004D7E"/>
              </a:buClr>
            </a:pPr>
            <a:r>
              <a:rPr lang="it-IT" dirty="0">
                <a:latin typeface="Segoe UI Historic" panose="020B0502040204020203" pitchFamily="34" charset="0"/>
                <a:ea typeface="Segoe UI Historic" panose="020B0502040204020203" pitchFamily="34" charset="0"/>
                <a:cs typeface="Segoe UI Historic" panose="020B0502040204020203" pitchFamily="34" charset="0"/>
              </a:rPr>
              <a:t>Spesso, perdendo la portata comunitaria sempre inclusiva di ogni età, la celebrazione eucaristica domenicale non riesce a parlare alla vita dei più giovani (soprattutto adolescenti), escludendoli di fatto dalla vita liturgica comunitaria.</a:t>
            </a:r>
          </a:p>
          <a:p>
            <a:endParaRPr lang="it-IT" dirty="0"/>
          </a:p>
        </p:txBody>
      </p:sp>
      <p:sp>
        <p:nvSpPr>
          <p:cNvPr id="6" name="Titolo 1">
            <a:extLst>
              <a:ext uri="{FF2B5EF4-FFF2-40B4-BE49-F238E27FC236}">
                <a16:creationId xmlns:a16="http://schemas.microsoft.com/office/drawing/2014/main" id="{EA1C68DD-7C34-8E45-9AE4-005CB4EF6CF3}"/>
              </a:ext>
            </a:extLst>
          </p:cNvPr>
          <p:cNvSpPr>
            <a:spLocks noGrp="1"/>
          </p:cNvSpPr>
          <p:nvPr>
            <p:ph type="title"/>
          </p:nvPr>
        </p:nvSpPr>
        <p:spPr>
          <a:xfrm>
            <a:off x="2915816" y="711038"/>
            <a:ext cx="5544616" cy="1012974"/>
          </a:xfrm>
        </p:spPr>
        <p:txBody>
          <a:bodyPr>
            <a:normAutofit fontScale="90000"/>
          </a:bodyPr>
          <a:lstStyle/>
          <a:p>
            <a:pPr algn="r"/>
            <a: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COMUNIONE</a:t>
            </a:r>
            <a:b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br>
            <a:r>
              <a:rPr lang="it-IT" sz="3100"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dai limiti alla conversione</a:t>
            </a:r>
            <a:endParaRPr lang="it-IT"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endParaRPr>
          </a:p>
        </p:txBody>
      </p:sp>
    </p:spTree>
    <p:extLst>
      <p:ext uri="{BB962C8B-B14F-4D97-AF65-F5344CB8AC3E}">
        <p14:creationId xmlns:p14="http://schemas.microsoft.com/office/powerpoint/2010/main" val="191852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71600" y="2132856"/>
            <a:ext cx="7488832" cy="4525963"/>
          </a:xfrm>
        </p:spPr>
        <p:txBody>
          <a:bodyPr>
            <a:normAutofit fontScale="70000" lnSpcReduction="20000"/>
          </a:bodyPr>
          <a:lstStyle/>
          <a:p>
            <a:pPr marL="0" indent="0" algn="just">
              <a:buNone/>
            </a:pPr>
            <a:r>
              <a:rPr lang="it-IT" b="1" i="1" dirty="0">
                <a:solidFill>
                  <a:srgbClr val="004D7E"/>
                </a:solidFill>
              </a:rPr>
              <a:t>Convertire il passo per “camminare insieme”</a:t>
            </a:r>
            <a:endParaRPr lang="it-IT" dirty="0">
              <a:solidFill>
                <a:srgbClr val="004D7E"/>
              </a:solidFill>
            </a:endParaRPr>
          </a:p>
          <a:p>
            <a:pPr algn="just">
              <a:buClr>
                <a:srgbClr val="004D7E"/>
              </a:buClr>
            </a:pPr>
            <a:r>
              <a:rPr lang="it-IT" dirty="0"/>
              <a:t>Le diverse realtà presenti nelle parrocchie (gruppi, movimenti, associazioni, …) non sempre lavorano insieme in stile sinodale: si nota talvolta una scarsa collaborazione, mancata riflessione comune, alcune volte per troppo protagonismo, altre per scetticismo, pessimismo e atteggiamenti di competitività. Sono presenti anche situazioni in cui si tende a evitare gli impegni e a delegarli alla responsabilità altrui. </a:t>
            </a:r>
          </a:p>
          <a:p>
            <a:pPr algn="just">
              <a:buClr>
                <a:srgbClr val="004D7E"/>
              </a:buClr>
            </a:pPr>
            <a:r>
              <a:rPr lang="it-IT" dirty="0"/>
              <a:t>Un altro limite è la partecipazione “settoriale”, cioè ogni gruppo/associazione sente e vive le proprie iniziative, trascurando di partecipare e condividere le proposte degli altri. </a:t>
            </a:r>
          </a:p>
          <a:p>
            <a:pPr algn="just">
              <a:buClr>
                <a:srgbClr val="004D7E"/>
              </a:buClr>
            </a:pPr>
            <a:r>
              <a:rPr lang="it-IT" dirty="0"/>
              <a:t>In molte comunità si vive la fatica del “camminare insieme”.</a:t>
            </a:r>
          </a:p>
          <a:p>
            <a:endParaRPr lang="it-IT" dirty="0"/>
          </a:p>
        </p:txBody>
      </p:sp>
      <p:sp>
        <p:nvSpPr>
          <p:cNvPr id="6" name="Titolo 1">
            <a:extLst>
              <a:ext uri="{FF2B5EF4-FFF2-40B4-BE49-F238E27FC236}">
                <a16:creationId xmlns:a16="http://schemas.microsoft.com/office/drawing/2014/main" id="{9A37FC47-652D-AE4D-8E15-A19AB02563B2}"/>
              </a:ext>
            </a:extLst>
          </p:cNvPr>
          <p:cNvSpPr txBox="1">
            <a:spLocks/>
          </p:cNvSpPr>
          <p:nvPr/>
        </p:nvSpPr>
        <p:spPr>
          <a:xfrm>
            <a:off x="2915816" y="836712"/>
            <a:ext cx="5544616" cy="101297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COMUNIONE</a:t>
            </a:r>
            <a:br>
              <a:rPr lang="it-IT" b="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br>
            <a:r>
              <a:rPr lang="it-IT" sz="3100"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rPr>
              <a:t>dai limiti alla conversione</a:t>
            </a:r>
            <a:endParaRPr lang="it-IT" i="1" dirty="0">
              <a:solidFill>
                <a:srgbClr val="004D7E"/>
              </a:solidFill>
              <a:latin typeface="Futura Medium" panose="020B0602020204020303" pitchFamily="34" charset="-79"/>
              <a:ea typeface="Segoe UI Symbol" panose="020B0502040204020203" pitchFamily="34" charset="0"/>
              <a:cs typeface="Futura Medium" panose="020B0602020204020303" pitchFamily="34" charset="-79"/>
            </a:endParaRPr>
          </a:p>
        </p:txBody>
      </p:sp>
    </p:spTree>
    <p:extLst>
      <p:ext uri="{BB962C8B-B14F-4D97-AF65-F5344CB8AC3E}">
        <p14:creationId xmlns:p14="http://schemas.microsoft.com/office/powerpoint/2010/main" val="208585736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5826</TotalTime>
  <Words>5284</Words>
  <Application>Microsoft Macintosh PowerPoint</Application>
  <PresentationFormat>Presentazione su schermo (4:3)</PresentationFormat>
  <Paragraphs>179</Paragraphs>
  <Slides>48</Slides>
  <Notes>2</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48</vt:i4>
      </vt:variant>
    </vt:vector>
  </HeadingPairs>
  <TitlesOfParts>
    <vt:vector size="55" baseType="lpstr">
      <vt:lpstr>Arial</vt:lpstr>
      <vt:lpstr>Calibri</vt:lpstr>
      <vt:lpstr>Futura Medium</vt:lpstr>
      <vt:lpstr>Futura Medium</vt:lpstr>
      <vt:lpstr>Segoe UI Historic</vt:lpstr>
      <vt:lpstr>Segoe UI Symbol</vt:lpstr>
      <vt:lpstr>Tema di Office</vt:lpstr>
      <vt:lpstr>Presentazione delle Sintesi  dei gruppi sinodali</vt:lpstr>
      <vt:lpstr>Per ben ascoltare…</vt:lpstr>
      <vt:lpstr>COMUNIONE alcune buone prassi</vt:lpstr>
      <vt:lpstr>Presentazione standard di PowerPoint</vt:lpstr>
      <vt:lpstr>COMUNIONE alcune buone prassi</vt:lpstr>
      <vt:lpstr>COMUNIONE dai limiti alla conversione</vt:lpstr>
      <vt:lpstr>COMUNIONE dai limiti alla conversione</vt:lpstr>
      <vt:lpstr>COMUNIONE dai limiti alla conversione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L’esperienza vissuta: un «luogo» da ascoltare</vt:lpstr>
      <vt:lpstr>Presentazione standard di PowerPoint</vt:lpstr>
      <vt:lpstr>Presentazione standard di PowerPoint</vt:lpstr>
      <vt:lpstr>L’esperienza</vt:lpstr>
      <vt:lpstr>L’esperienza</vt:lpstr>
      <vt:lpstr>L’esperienza</vt:lpstr>
      <vt:lpstr>CINQUE PASSI per non concludere</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Don Dino</dc:creator>
  <cp:lastModifiedBy>Giorgio Nacci</cp:lastModifiedBy>
  <cp:revision>89</cp:revision>
  <cp:lastPrinted>2022-02-01T17:56:10Z</cp:lastPrinted>
  <dcterms:created xsi:type="dcterms:W3CDTF">2022-01-15T15:39:41Z</dcterms:created>
  <dcterms:modified xsi:type="dcterms:W3CDTF">2022-02-01T17:56:42Z</dcterms:modified>
</cp:coreProperties>
</file>